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Toilet Duck">
    <a:wholeTbl>
      <a:tcTxStyle>
        <a:font>
          <a:latin typeface="Segoe UI"/>
        </a:font>
        <a:srgbClr val="1C2321"/>
      </a:tcTxStyle>
      <a:tcStyle>
        <a:tcBorders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 w="6350" cmpd="sng">
              <a:solidFill>
                <a:srgbClr val="C9D2CF"/>
              </a:solidFill>
            </a:ln>
          </a:insideH>
          <a:insideV>
            <a:ln>
              <a:noFill/>
            </a:ln>
          </a:insideV>
        </a:tcBorders>
        <a:fill>
          <a:noFill/>
        </a:fill>
      </a:tcStyle>
    </a:wholeTbl>
    <a:firstRow>
      <a:tcTxStyle b="on">
        <a:font>
          <a:latin typeface="Segoe UI"/>
        </a:font>
        <a:srgbClr val="0E7C7B"/>
      </a:tcTxStyle>
      <a:tcStyle>
        <a:tcBorders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19050" cmpd="sng">
              <a:solidFill>
                <a:srgbClr val="0E7C7B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orders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slide" Target="slides/slide25.xml" /><Relationship Id="rId27" Type="http://schemas.openxmlformats.org/officeDocument/2006/relationships/slide" Target="slides/slide26.xml" /><Relationship Id="rId28" Type="http://schemas.openxmlformats.org/officeDocument/2006/relationships/slide" Target="slides/slide27.xml" /><Relationship Id="rId30" Type="http://schemas.openxmlformats.org/officeDocument/2006/relationships/viewProps" Target="viewProps.xml" /><Relationship Id="rId29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32" Type="http://schemas.openxmlformats.org/officeDocument/2006/relationships/tableStyles" Target="tableStyles.xml" /><Relationship Id="rId31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560000"/>
            <a:ext cx="8229600" cy="900000"/>
          </a:xfrm>
        </p:spPr>
        <p:txBody>
          <a:bodyPr anchor="b"/>
          <a:lstStyle>
            <a:lvl1pPr algn="l">
              <a:buNone/>
              <a:defRPr sz="4000" b="1">
                <a:solidFill>
                  <a:srgbClr val="1C232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2600000"/>
            <a:ext cx="8229600" cy="700000"/>
          </a:xfrm>
        </p:spPr>
        <p:txBody>
          <a:bodyPr anchor="t"/>
          <a:lstStyle>
            <a:lvl1pPr algn="l">
              <a:buNone/>
              <a:defRPr sz="1800">
                <a:solidFill>
                  <a:srgbClr val="0E7C7B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  <p:sp>
        <p:nvSpPr>
          <p:cNvPr id="90" name="Title rule"/>
          <p:cNvSpPr/>
          <p:nvPr/>
        </p:nvSpPr>
        <p:spPr>
          <a:xfrm>
            <a:off x="457200" y="2510000"/>
            <a:ext cx="8229600" cy="12700"/>
          </a:xfrm>
          <a:prstGeom prst="rect">
            <a:avLst/>
          </a:prstGeom>
          <a:solidFill>
            <a:srgbClr val="0E7C7B"/>
          </a:solidFill>
        </p:spPr>
        <p:txBody>
          <a:bodyPr/>
          <a:lstStyle/>
          <a:p/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  <p:sp>
        <p:nvSpPr>
          <p:cNvPr id="93" name="Title rule"/>
          <p:cNvSpPr/>
          <p:nvPr/>
        </p:nvSpPr>
        <p:spPr>
          <a:xfrm>
            <a:off x="457200" y="1070000"/>
            <a:ext cx="8229600" cy="12700"/>
          </a:xfrm>
          <a:prstGeom prst="rect">
            <a:avLst/>
          </a:prstGeom>
          <a:solidFill>
            <a:srgbClr val="0E7C7B"/>
          </a:solidFill>
        </p:spPr>
        <p:txBody>
          <a:bodyPr/>
          <a:lstStyle/>
          <a:p/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0000"/>
            <a:ext cx="8229600" cy="800000"/>
          </a:xfrm>
        </p:spPr>
        <p:txBody>
          <a:bodyPr anchor="t"/>
          <a:lstStyle>
            <a:lvl1pPr algn="l">
              <a:buNone/>
              <a:defRPr sz="3200" b="1">
                <a:solidFill>
                  <a:srgbClr val="0E7C7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900000"/>
            <a:ext cx="8229600" cy="800000"/>
          </a:xfrm>
        </p:spPr>
        <p:txBody>
          <a:bodyPr anchor="b"/>
          <a:lstStyle>
            <a:lvl1pPr algn="l">
              <a:buNone/>
              <a:defRPr sz="1600">
                <a:solidFill>
                  <a:srgbClr val="5C6B67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  <p:sp>
        <p:nvSpPr>
          <p:cNvPr id="91" name="Title rule"/>
          <p:cNvSpPr/>
          <p:nvPr/>
        </p:nvSpPr>
        <p:spPr>
          <a:xfrm>
            <a:off x="457200" y="1980000"/>
            <a:ext cx="8229600" cy="12700"/>
          </a:xfrm>
          <a:prstGeom prst="rect">
            <a:avLst/>
          </a:prstGeom>
          <a:solidFill>
            <a:srgbClr val="0E7C7B"/>
          </a:solidFill>
        </p:spPr>
        <p:txBody>
          <a:bodyPr/>
          <a:lstStyle/>
          <a:p/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20000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00000"/>
            <a:ext cx="8229600" cy="280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160000"/>
            <a:ext cx="8229600" cy="560000"/>
          </a:xfrm>
        </p:spPr>
        <p:txBody>
          <a:bodyPr/>
          <a:lstStyle>
            <a:lvl1pPr algn="l">
              <a:buNone/>
              <a:defRPr sz="1400">
                <a:solidFill>
                  <a:srgbClr val="5C6B67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  <p:sp>
        <p:nvSpPr>
          <p:cNvPr id="92" name="Title rule"/>
          <p:cNvSpPr/>
          <p:nvPr/>
        </p:nvSpPr>
        <p:spPr>
          <a:xfrm>
            <a:off x="457200" y="1070000"/>
            <a:ext cx="8229600" cy="12700"/>
          </a:xfrm>
          <a:prstGeom prst="rect">
            <a:avLst/>
          </a:prstGeom>
          <a:solidFill>
            <a:srgbClr val="0E7C7B"/>
          </a:solidFill>
        </p:spPr>
        <p:txBody>
          <a:bodyPr/>
          <a:lstStyle/>
          <a:p/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20000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180000"/>
            <a:ext cx="8229600" cy="3420000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b="1" kern="1200" sz="2400">
          <a:solidFill>
            <a:srgbClr val="1C232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228600" latinLnBrk="0" marL="228600" rtl="0">
        <a:spcBef>
          <a:spcPct val="35000"/>
        </a:spcBef>
        <a:buClr>
          <a:srgbClr val="0E7C7B"/>
        </a:buClr>
        <a:buFont typeface="Arial"/>
        <a:buChar char="•"/>
        <a:defRPr kern="1200" sz="1600">
          <a:solidFill>
            <a:srgbClr val="1C2321"/>
          </a:solidFill>
          <a:latin typeface="+mn-lt"/>
          <a:ea typeface="+mn-ea"/>
          <a:cs typeface="+mn-cs"/>
        </a:defRPr>
      </a:lvl1pPr>
      <a:lvl2pPr algn="l" defTabSz="342900" eaLnBrk="1" hangingPunct="1" indent="-228600" latinLnBrk="0" marL="480060" rtl="0">
        <a:spcBef>
          <a:spcPct val="20000"/>
        </a:spcBef>
        <a:buClr>
          <a:srgbClr val="0E7C7B"/>
        </a:buClr>
        <a:buFont typeface="Arial"/>
        <a:buChar char="–"/>
        <a:defRPr kern="1200" sz="1400">
          <a:solidFill>
            <a:srgbClr val="1C2321"/>
          </a:solidFill>
          <a:latin typeface="+mn-lt"/>
          <a:ea typeface="+mn-ea"/>
          <a:cs typeface="+mn-cs"/>
        </a:defRPr>
      </a:lvl2pPr>
      <a:lvl3pPr algn="l" defTabSz="342900" eaLnBrk="1" hangingPunct="1" indent="-228600" latinLnBrk="0" marL="731520" rtl="0">
        <a:spcBef>
          <a:spcPct val="20000"/>
        </a:spcBef>
        <a:buClr>
          <a:srgbClr val="0E7C7B"/>
        </a:buClr>
        <a:buFont typeface="Arial"/>
        <a:buChar char="•"/>
        <a:defRPr kern="1200" sz="1300">
          <a:solidFill>
            <a:srgbClr val="1C2321"/>
          </a:solidFill>
          <a:latin typeface="+mn-lt"/>
          <a:ea typeface="+mn-ea"/>
          <a:cs typeface="+mn-cs"/>
        </a:defRPr>
      </a:lvl3pPr>
      <a:lvl4pPr algn="l" defTabSz="342900" eaLnBrk="1" hangingPunct="1" indent="-228600" latinLnBrk="0" marL="982980" rtl="0">
        <a:spcBef>
          <a:spcPct val="20000"/>
        </a:spcBef>
        <a:buClr>
          <a:srgbClr val="0E7C7B"/>
        </a:buClr>
        <a:buFont typeface="Arial"/>
        <a:buChar char="•"/>
        <a:defRPr kern="1200" sz="1300">
          <a:solidFill>
            <a:srgbClr val="1C2321"/>
          </a:solidFill>
          <a:latin typeface="+mn-lt"/>
          <a:ea typeface="+mn-ea"/>
          <a:cs typeface="+mn-cs"/>
        </a:defRPr>
      </a:lvl4pPr>
      <a:lvl5pPr algn="l" defTabSz="342900" eaLnBrk="1" hangingPunct="1" indent="-228600" latinLnBrk="0" marL="1234440" rtl="0">
        <a:spcBef>
          <a:spcPct val="20000"/>
        </a:spcBef>
        <a:buClr>
          <a:srgbClr val="0E7C7B"/>
        </a:buClr>
        <a:buFont typeface="Arial"/>
        <a:buChar char="•"/>
        <a:defRPr kern="1200" sz="1300">
          <a:solidFill>
            <a:srgbClr val="1C2321"/>
          </a:solidFill>
          <a:latin typeface="+mn-lt"/>
          <a:ea typeface="+mn-ea"/>
          <a:cs typeface="+mn-cs"/>
        </a:defRPr>
      </a:lvl5pPr>
      <a:lvl6pPr algn="l" defTabSz="342900" eaLnBrk="1" hangingPunct="1" indent="-228600" latinLnBrk="0" marL="1485900" rtl="0">
        <a:spcBef>
          <a:spcPct val="20000"/>
        </a:spcBef>
        <a:buClr>
          <a:srgbClr val="0E7C7B"/>
        </a:buClr>
        <a:buFont typeface="Arial"/>
        <a:buChar char="•"/>
        <a:defRPr kern="1200" sz="1300">
          <a:solidFill>
            <a:srgbClr val="1C2321"/>
          </a:solidFill>
          <a:latin typeface="+mn-lt"/>
          <a:ea typeface="+mn-ea"/>
          <a:cs typeface="+mn-cs"/>
        </a:defRPr>
      </a:lvl6pPr>
      <a:lvl7pPr algn="l" defTabSz="342900" eaLnBrk="1" hangingPunct="1" indent="-228600" latinLnBrk="0" marL="1737360" rtl="0">
        <a:spcBef>
          <a:spcPct val="20000"/>
        </a:spcBef>
        <a:buClr>
          <a:srgbClr val="0E7C7B"/>
        </a:buClr>
        <a:buFont typeface="Arial"/>
        <a:buChar char="•"/>
        <a:defRPr kern="1200" sz="1300">
          <a:solidFill>
            <a:srgbClr val="1C2321"/>
          </a:solidFill>
          <a:latin typeface="+mn-lt"/>
          <a:ea typeface="+mn-ea"/>
          <a:cs typeface="+mn-cs"/>
        </a:defRPr>
      </a:lvl7pPr>
      <a:lvl8pPr algn="l" defTabSz="342900" eaLnBrk="1" hangingPunct="1" indent="-228600" latinLnBrk="0" marL="1988820" rtl="0">
        <a:spcBef>
          <a:spcPct val="20000"/>
        </a:spcBef>
        <a:buClr>
          <a:srgbClr val="0E7C7B"/>
        </a:buClr>
        <a:buFont typeface="Arial"/>
        <a:buChar char="•"/>
        <a:defRPr kern="1200" sz="1300">
          <a:solidFill>
            <a:srgbClr val="1C2321"/>
          </a:solidFill>
          <a:latin typeface="+mn-lt"/>
          <a:ea typeface="+mn-ea"/>
          <a:cs typeface="+mn-cs"/>
        </a:defRPr>
      </a:lvl8pPr>
      <a:lvl9pPr algn="l" defTabSz="342900" eaLnBrk="1" hangingPunct="1" indent="-228600" latinLnBrk="0" marL="2240280" rtl="0">
        <a:spcBef>
          <a:spcPct val="20000"/>
        </a:spcBef>
        <a:buClr>
          <a:srgbClr val="0E7C7B"/>
        </a:buClr>
        <a:buFont typeface="Arial"/>
        <a:buChar char="•"/>
        <a:defRPr kern="1200" sz="1300">
          <a:solidFill>
            <a:srgbClr val="1C232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00">
          <a:solidFill>
            <a:srgbClr val="1C2321"/>
          </a:solidFill>
          <a:latin typeface="+mn-lt"/>
          <a:ea typeface="+mn-ea"/>
          <a:cs typeface="+mn-cs"/>
        </a:defRPr>
      </a:lvl1pPr>
      <a:lvl2pPr algn="l" defTabSz="342900" eaLnBrk="1" hangingPunct="1" latinLnBrk="0" marL="0" rtl="0">
        <a:defRPr kern="1200" sz="1300">
          <a:solidFill>
            <a:srgbClr val="1C2321"/>
          </a:solidFill>
          <a:latin typeface="+mn-lt"/>
          <a:ea typeface="+mn-ea"/>
          <a:cs typeface="+mn-cs"/>
        </a:defRPr>
      </a:lvl2pPr>
      <a:lvl3pPr algn="l" defTabSz="342900" eaLnBrk="1" hangingPunct="1" latinLnBrk="0" marL="0" rtl="0">
        <a:defRPr kern="1200" sz="1300">
          <a:solidFill>
            <a:srgbClr val="1C2321"/>
          </a:solidFill>
          <a:latin typeface="+mn-lt"/>
          <a:ea typeface="+mn-ea"/>
          <a:cs typeface="+mn-cs"/>
        </a:defRPr>
      </a:lvl3pPr>
      <a:lvl4pPr algn="l" defTabSz="342900" eaLnBrk="1" hangingPunct="1" latinLnBrk="0" marL="0" rtl="0">
        <a:defRPr kern="1200" sz="1300">
          <a:solidFill>
            <a:srgbClr val="1C2321"/>
          </a:solidFill>
          <a:latin typeface="+mn-lt"/>
          <a:ea typeface="+mn-ea"/>
          <a:cs typeface="+mn-cs"/>
        </a:defRPr>
      </a:lvl4pPr>
      <a:lvl5pPr algn="l" defTabSz="342900" eaLnBrk="1" hangingPunct="1" latinLnBrk="0" marL="0" rtl="0">
        <a:defRPr kern="1200" sz="1300">
          <a:solidFill>
            <a:srgbClr val="1C2321"/>
          </a:solidFill>
          <a:latin typeface="+mn-lt"/>
          <a:ea typeface="+mn-ea"/>
          <a:cs typeface="+mn-cs"/>
        </a:defRPr>
      </a:lvl5pPr>
      <a:lvl6pPr algn="l" defTabSz="342900" eaLnBrk="1" hangingPunct="1" latinLnBrk="0" marL="0" rtl="0">
        <a:defRPr kern="1200" sz="1300">
          <a:solidFill>
            <a:srgbClr val="1C2321"/>
          </a:solidFill>
          <a:latin typeface="+mn-lt"/>
          <a:ea typeface="+mn-ea"/>
          <a:cs typeface="+mn-cs"/>
        </a:defRPr>
      </a:lvl6pPr>
      <a:lvl7pPr algn="l" defTabSz="342900" eaLnBrk="1" hangingPunct="1" latinLnBrk="0" marL="0" rtl="0">
        <a:defRPr kern="1200" sz="1300">
          <a:solidFill>
            <a:srgbClr val="1C2321"/>
          </a:solidFill>
          <a:latin typeface="+mn-lt"/>
          <a:ea typeface="+mn-ea"/>
          <a:cs typeface="+mn-cs"/>
        </a:defRPr>
      </a:lvl7pPr>
      <a:lvl8pPr algn="l" defTabSz="342900" eaLnBrk="1" hangingPunct="1" latinLnBrk="0" marL="0" rtl="0">
        <a:defRPr kern="1200" sz="1300">
          <a:solidFill>
            <a:srgbClr val="1C2321"/>
          </a:solidFill>
          <a:latin typeface="+mn-lt"/>
          <a:ea typeface="+mn-ea"/>
          <a:cs typeface="+mn-cs"/>
        </a:defRPr>
      </a:lvl8pPr>
      <a:lvl9pPr algn="l" defTabSz="342900" eaLnBrk="1" hangingPunct="1" latinLnBrk="0" marL="0" rtl="0">
        <a:defRPr kern="1200" sz="1300">
          <a:solidFill>
            <a:srgbClr val="1C232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2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5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2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560000"/>
            <a:ext cx="8229600" cy="9000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Everything Stays Local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457200" y="2600000"/>
            <a:ext cx="8229600" cy="7000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Document malware, and sanitising it</a:t>
            </a:r>
            <a:br/>
            <a:br/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August 2026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OOXML: it is a ZIP file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sz="1120" i="1"/>
              <a:t>Office Open XML — </a:t>
            </a:r>
            <a:r>
              <a:rPr sz="1120">
                <a:solidFill>
                  <a:srgbClr val="1C2321"/>
                </a:solidFill>
                <a:latin typeface="Consolas"/>
              </a:rPr>
              <a:t>.docx</a:t>
            </a:r>
            <a:r>
              <a:rPr sz="1120" i="1"/>
              <a:t>, </a:t>
            </a:r>
            <a:r>
              <a:rPr sz="1120">
                <a:solidFill>
                  <a:srgbClr val="1C2321"/>
                </a:solidFill>
                <a:latin typeface="Consolas"/>
              </a:rPr>
              <a:t>.xlsx</a:t>
            </a:r>
            <a:r>
              <a:rPr sz="1120" i="1"/>
              <a:t>, </a:t>
            </a:r>
            <a:r>
              <a:rPr sz="1120">
                <a:solidFill>
                  <a:srgbClr val="1C2321"/>
                </a:solidFill>
                <a:latin typeface="Consolas"/>
              </a:rPr>
              <a:t>.pptx</a:t>
            </a:r>
          </a:p>
          <a:p>
            <a:pPr lvl="0" indent="0" marL="0">
              <a:buNone/>
            </a:pPr>
            <a:r>
              <a:rPr sz="1120"/>
              <a:t>These are ZIP archives of XML. Rename one to </a:t>
            </a:r>
            <a:r>
              <a:rPr sz="1120">
                <a:solidFill>
                  <a:srgbClr val="1C2321"/>
                </a:solidFill>
                <a:latin typeface="Consolas"/>
              </a:rPr>
              <a:t>.zip</a:t>
            </a:r>
            <a:r>
              <a:rPr sz="1120"/>
              <a:t> and it opens. So does everything inside it.</a:t>
            </a:r>
          </a:p>
          <a:p>
            <a:pPr lvl="0" indent="0" marL="0">
              <a:buNone/>
            </a:pPr>
            <a:r>
              <a:rPr sz="1120" b="1"/>
              <a:t>Executable content</a:t>
            </a:r>
          </a:p>
          <a:p>
            <a:pPr lvl="0"/>
            <a:r>
              <a:rPr sz="1120">
                <a:solidFill>
                  <a:srgbClr val="1C2321"/>
                </a:solidFill>
                <a:latin typeface="Consolas"/>
              </a:rPr>
              <a:t>word/vbaProject.bin</a:t>
            </a:r>
            <a:r>
              <a:rPr sz="1120"/>
              <a:t> </a:t>
            </a:r>
            <a:r>
              <a:rPr b="1" sz="840">
                <a:solidFill>
                  <a:srgbClr val="FFFFFF"/>
                </a:solidFill>
                <a:highlight>
                  <a:srgbClr val="B3402A"/>
                </a:highlight>
                <a:latin typeface="Segoe UI"/>
              </a:rPr>
              <a:t>HIGH</a:t>
            </a:r>
            <a:br/>
            <a:r>
              <a:rPr sz="1120"/>
              <a:t>compiled VBA; the classic</a:t>
            </a:r>
          </a:p>
          <a:p>
            <a:pPr lvl="0"/>
            <a:r>
              <a:rPr sz="1120">
                <a:solidFill>
                  <a:srgbClr val="1C2321"/>
                </a:solidFill>
                <a:latin typeface="Consolas"/>
              </a:rPr>
              <a:t>word/activeX/</a:t>
            </a:r>
            <a:r>
              <a:rPr sz="1120"/>
              <a:t> </a:t>
            </a:r>
            <a:r>
              <a:rPr b="1" sz="840">
                <a:solidFill>
                  <a:srgbClr val="FFFFFF"/>
                </a:solidFill>
                <a:highlight>
                  <a:srgbClr val="B3402A"/>
                </a:highlight>
                <a:latin typeface="Segoe UI"/>
              </a:rPr>
              <a:t>HIGH</a:t>
            </a:r>
            <a:br/>
            <a:r>
              <a:rPr sz="1120"/>
              <a:t>COM (Component Object Model) controls, instantiated on load</a:t>
            </a:r>
          </a:p>
          <a:p>
            <a:pPr lvl="0"/>
            <a:r>
              <a:rPr sz="1120">
                <a:solidFill>
                  <a:srgbClr val="1C2321"/>
                </a:solidFill>
                <a:latin typeface="Consolas"/>
              </a:rPr>
              <a:t>xl/queryTables/</a:t>
            </a:r>
            <a:r>
              <a:rPr sz="1120"/>
              <a:t>, </a:t>
            </a:r>
            <a:r>
              <a:rPr sz="1120">
                <a:solidFill>
                  <a:srgbClr val="1C2321"/>
                </a:solidFill>
                <a:latin typeface="Consolas"/>
              </a:rPr>
              <a:t>xl/connections/</a:t>
            </a:r>
            <a:r>
              <a:rPr sz="1120"/>
              <a:t> </a:t>
            </a:r>
            <a:r>
              <a:rPr b="1" sz="840">
                <a:solidFill>
                  <a:srgbClr val="0E7C7B"/>
                </a:solidFill>
                <a:highlight>
                  <a:srgbClr val="EDF1F0"/>
                </a:highlight>
                <a:latin typeface="Segoe UI"/>
              </a:rPr>
              <a:t>REVIEW</a:t>
            </a:r>
            <a:br/>
            <a:r>
              <a:rPr sz="1120"/>
              <a:t>data connections that fetch on refresh</a:t>
            </a:r>
          </a:p>
          <a:p>
            <a:pPr lvl="0" indent="0" marL="0">
              <a:buNone/>
            </a:pPr>
            <a:r>
              <a:rPr sz="1120" b="1"/>
              <a:t>Carried content</a:t>
            </a:r>
          </a:p>
          <a:p>
            <a:pPr lvl="0"/>
            <a:r>
              <a:rPr sz="1120">
                <a:solidFill>
                  <a:srgbClr val="1C2321"/>
                </a:solidFill>
                <a:latin typeface="Consolas"/>
              </a:rPr>
              <a:t>word/embeddings/</a:t>
            </a:r>
            <a:r>
              <a:rPr sz="1120"/>
              <a:t> </a:t>
            </a:r>
            <a:r>
              <a:rPr b="1" sz="840">
                <a:solidFill>
                  <a:srgbClr val="FFFFFF"/>
                </a:solidFill>
                <a:highlight>
                  <a:srgbClr val="B3402A"/>
                </a:highlight>
                <a:latin typeface="Segoe UI"/>
              </a:rPr>
              <a:t>HIGH</a:t>
            </a:r>
            <a:br/>
            <a:r>
              <a:rPr sz="1120"/>
              <a:t>arbitrary files, often OLE2 droppers</a:t>
            </a:r>
          </a:p>
          <a:p>
            <a:pPr lvl="0"/>
            <a:r>
              <a:rPr sz="1120">
                <a:solidFill>
                  <a:srgbClr val="1C2321"/>
                </a:solidFill>
                <a:latin typeface="Consolas"/>
              </a:rPr>
              <a:t>customXml/</a:t>
            </a:r>
            <a:r>
              <a:rPr sz="1120"/>
              <a:t>, </a:t>
            </a:r>
            <a:r>
              <a:rPr sz="1120">
                <a:solidFill>
                  <a:srgbClr val="1C2321"/>
                </a:solidFill>
                <a:latin typeface="Consolas"/>
              </a:rPr>
              <a:t>docProps/custom.xml</a:t>
            </a:r>
            <a:r>
              <a:rPr sz="1120"/>
              <a:t> </a:t>
            </a:r>
            <a:r>
              <a:rPr b="1" sz="840">
                <a:solidFill>
                  <a:srgbClr val="0E7C7B"/>
                </a:solidFill>
                <a:highlight>
                  <a:srgbClr val="EDF1F0"/>
                </a:highlight>
                <a:latin typeface="Segoe UI"/>
              </a:rPr>
              <a:t>REVIEW</a:t>
            </a:r>
            <a:br/>
            <a:r>
              <a:rPr sz="1120"/>
              <a:t>a place to hide data that survives edits</a:t>
            </a:r>
          </a:p>
          <a:p>
            <a:pPr lvl="0"/>
            <a:r>
              <a:rPr sz="1120">
                <a:solidFill>
                  <a:srgbClr val="1C2321"/>
                </a:solidFill>
                <a:latin typeface="Consolas"/>
              </a:rPr>
              <a:t>*/media/*</a:t>
            </a:r>
            <a:r>
              <a:rPr sz="1120"/>
              <a:t> with non-image magic </a:t>
            </a:r>
            <a:r>
              <a:rPr b="1" sz="840">
                <a:solidFill>
                  <a:srgbClr val="FFFFFF"/>
                </a:solidFill>
                <a:highlight>
                  <a:srgbClr val="B3402A"/>
                </a:highlight>
                <a:latin typeface="Segoe UI"/>
              </a:rPr>
              <a:t>HIGH</a:t>
            </a:r>
            <a:br/>
            <a:r>
              <a:rPr sz="1120"/>
              <a:t>a “picture” that is not one</a:t>
            </a:r>
          </a:p>
          <a:p>
            <a:pPr lvl="0" indent="0" marL="0">
              <a:buNone/>
            </a:pPr>
            <a:r>
              <a:rPr sz="1120"/>
              <a:t>The macro is the famous one. The other rows are the ones that still work when macros are disabled by policy.</a:t>
            </a:r>
          </a:p>
        </p:txBody>
      </p:sp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Demonstration: the picture that is not one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>
                <a:solidFill>
                  <a:srgbClr val="1C2321"/>
                </a:solidFill>
                <a:latin typeface="Consolas"/>
              </a:rPr>
              <a:t>*/media/*</a:t>
            </a:r>
            <a:r>
              <a:rPr i="1"/>
              <a:t> with non-image magic headers — the row nobody expects</a:t>
            </a:r>
          </a:p>
          <a:p>
            <a:pPr marL="114300" indent="0">
              <a:lnSpc>
                <a:spcPct val="100000"/>
              </a:lnSpc>
              <a:buNone/>
            </a:pPr>
            <a:r>
              <a:rPr sz="1200">
                <a:solidFill>
                  <a:srgbClr val="1C2321"/>
                </a:solidFill>
                <a:latin typeface="Consolas"/>
              </a:rPr>
              <a:t>$ unzip -l sample.docm | grep -E 'vbaProject|media'
    12288  1980-01-01 00:00   word/vbaProject.bin
     4096  1980-01-01 00:00   word/media/image1.png
$ unzip -p sample.docm word/media/image1.png | head -c 8 | xxd
00000000: 4d5a 9000 0300 0000                      MZ......
</a:t>
            </a:r>
          </a:p>
          <a:p>
            <a:pPr lvl="0" indent="0" marL="0">
              <a:buNone/>
            </a:pPr>
            <a:r>
              <a:rPr/>
              <a:t>The extension says PNG. The first two bytes say </a:t>
            </a:r>
            <a:r>
              <a:rPr>
                <a:solidFill>
                  <a:srgbClr val="1C2321"/>
                </a:solidFill>
                <a:latin typeface="Consolas"/>
              </a:rPr>
              <a:t>MZ</a:t>
            </a:r>
            <a:r>
              <a:rPr/>
              <a:t>, and Word never looks — it is not asked to render this part, only to carry it. </a:t>
            </a:r>
            <a:r>
              <a:rPr b="1" sz="1200">
                <a:solidFill>
                  <a:srgbClr val="FFFFFF"/>
                </a:solidFill>
                <a:highlight>
                  <a:srgbClr val="B3402A"/>
                </a:highlight>
                <a:latin typeface="Segoe UI"/>
              </a:rPr>
              <a:t>HIGH</a:t>
            </a:r>
          </a:p>
          <a:p>
            <a:pPr lvl="0" indent="0" marL="0">
              <a:buNone/>
            </a:pPr>
            <a:r>
              <a:rPr/>
              <a:t>The same command against </a:t>
            </a:r>
            <a:r>
              <a:rPr>
                <a:solidFill>
                  <a:srgbClr val="1C2321"/>
                </a:solidFill>
                <a:latin typeface="Consolas"/>
              </a:rPr>
              <a:t>clean.docx</a:t>
            </a:r>
            <a:r>
              <a:rPr/>
              <a:t> returns </a:t>
            </a:r>
            <a:r>
              <a:rPr>
                <a:solidFill>
                  <a:srgbClr val="1C2321"/>
                </a:solidFill>
                <a:latin typeface="Consolas"/>
              </a:rPr>
              <a:t>89 50 4e 47</a:t>
            </a:r>
            <a:r>
              <a:rPr/>
              <a:t>. Two bytes, one comparison — and nothing else in the pipeline was making it.</a:t>
            </a:r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OOXML: the relationship graph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sz="1360"/>
              <a:t>Every part of an OOXML document is wired to others through </a:t>
            </a:r>
            <a:r>
              <a:rPr sz="1360">
                <a:solidFill>
                  <a:srgbClr val="1C2321"/>
                </a:solidFill>
                <a:latin typeface="Consolas"/>
              </a:rPr>
              <a:t>.rels</a:t>
            </a:r>
            <a:r>
              <a:rPr sz="1360"/>
              <a:t> files. Those relationships can point </a:t>
            </a:r>
            <a:r>
              <a:rPr sz="1360" b="1"/>
              <a:t>outside the document</a:t>
            </a:r>
            <a:r>
              <a:rPr sz="1360"/>
              <a:t>.</a:t>
            </a:r>
          </a:p>
          <a:p>
            <a:pPr lvl="0"/>
            <a:r>
              <a:rPr sz="1360">
                <a:solidFill>
                  <a:srgbClr val="1C2321"/>
                </a:solidFill>
                <a:latin typeface="Consolas"/>
              </a:rPr>
              <a:t>TargetMode="External"</a:t>
            </a:r>
            <a:r>
              <a:rPr sz="1360"/>
              <a:t> — fetch on open</a:t>
            </a:r>
          </a:p>
          <a:p>
            <a:pPr lvl="0"/>
            <a:r>
              <a:rPr sz="1360">
                <a:solidFill>
                  <a:srgbClr val="1C2321"/>
                </a:solidFill>
                <a:latin typeface="Consolas"/>
              </a:rPr>
              <a:t>attachedTemplate</a:t>
            </a:r>
            <a:r>
              <a:rPr sz="1360"/>
              <a:t> — </a:t>
            </a:r>
            <a:r>
              <a:rPr sz="1360" b="1"/>
              <a:t>remote template injection</a:t>
            </a:r>
            <a:r>
              <a:rPr sz="1360"/>
              <a:t>: the document is empty and harmless; the </a:t>
            </a:r>
            <a:r>
              <a:rPr sz="1360" i="1"/>
              <a:t>template</a:t>
            </a:r>
            <a:r>
              <a:rPr sz="1360"/>
              <a:t> it loads is not</a:t>
            </a:r>
          </a:p>
          <a:p>
            <a:pPr lvl="0"/>
            <a:r>
              <a:rPr sz="1360">
                <a:solidFill>
                  <a:srgbClr val="1C2321"/>
                </a:solidFill>
                <a:latin typeface="Consolas"/>
              </a:rPr>
              <a:t>oleObject</a:t>
            </a:r>
            <a:r>
              <a:rPr sz="1360"/>
              <a:t>, </a:t>
            </a:r>
            <a:r>
              <a:rPr sz="1360">
                <a:solidFill>
                  <a:srgbClr val="1C2321"/>
                </a:solidFill>
                <a:latin typeface="Consolas"/>
              </a:rPr>
              <a:t>frame</a:t>
            </a:r>
            <a:r>
              <a:rPr sz="1360"/>
              <a:t>, </a:t>
            </a:r>
            <a:r>
              <a:rPr sz="1360">
                <a:solidFill>
                  <a:srgbClr val="1C2321"/>
                </a:solidFill>
                <a:latin typeface="Consolas"/>
              </a:rPr>
              <a:t>hyperlink</a:t>
            </a:r>
            <a:r>
              <a:rPr sz="1360"/>
              <a:t> — each a documented path to somewhere else</a:t>
            </a:r>
          </a:p>
          <a:p>
            <a:pPr lvl="0"/>
            <a:r>
              <a:rPr sz="1360">
                <a:solidFill>
                  <a:srgbClr val="1C2321"/>
                </a:solidFill>
                <a:latin typeface="Consolas"/>
              </a:rPr>
              <a:t>docProps/app.xml</a:t>
            </a:r>
            <a:r>
              <a:rPr sz="1360"/>
              <a:t> </a:t>
            </a:r>
            <a:r>
              <a:rPr sz="1360">
                <a:solidFill>
                  <a:srgbClr val="1C2321"/>
                </a:solidFill>
                <a:latin typeface="Consolas"/>
              </a:rPr>
              <a:t>&lt;Template&gt;</a:t>
            </a:r>
            <a:r>
              <a:rPr sz="1360"/>
              <a:t> pointing at a UNC (Universal Naming Convention) path — </a:t>
            </a:r>
            <a:r>
              <a:rPr sz="1360">
                <a:solidFill>
                  <a:srgbClr val="1C2321"/>
                </a:solidFill>
                <a:latin typeface="Consolas"/>
              </a:rPr>
              <a:t>\\host\share</a:t>
            </a:r>
            <a:r>
              <a:rPr sz="1360"/>
              <a:t> leaks credentials on open, before any content is rendered</a:t>
            </a:r>
          </a:p>
          <a:p>
            <a:pPr lvl="0" indent="0" marL="685800">
              <a:buNone/>
            </a:pPr>
            <a:r>
              <a:rPr b="1" sz="1275">
                <a:solidFill>
                  <a:srgbClr val="0E7C7B"/>
                </a:solidFill>
              </a:rPr>
              <a:t>The lesson that shaped the tool</a:t>
            </a:r>
          </a:p>
          <a:p>
            <a:pPr lvl="0" indent="0" marL="685800">
              <a:buNone/>
            </a:pPr>
            <a:r>
              <a:rPr sz="1190"/>
              <a:t>A file can be malicious while containing no malicious content. Scanning the bytes of the document tells you nothing; the payload is at the other end of a URL, fetched at open time, and it can differ per recipient.</a:t>
            </a:r>
          </a:p>
        </p:txBody>
      </p:sp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Demonstration: a document with no payload in 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i="1" sz="1260">
                <a:solidFill>
                  <a:srgbClr val="5C6B67"/>
                </a:solidFill>
              </a:rPr>
              <a:t>Remote template injection, against loopback</a:t>
            </a:r>
          </a:p>
          <a:p>
            <a:pPr marL="114300" indent="0">
              <a:lnSpc>
                <a:spcPct val="100000"/>
              </a:lnSpc>
              <a:buNone/>
            </a:pPr>
            <a:r>
              <a:rPr sz="1080">
                <a:solidFill>
                  <a:srgbClr val="1C2321"/>
                </a:solidFill>
                <a:latin typeface="Consolas"/>
              </a:rPr>
              <a:t>$ unzip -p invite.docx word/_rels/settings.xml.rels
&lt;Relationship Id="rId1" TargetMode="External"
  Type=".../officeDocument/2006/relationships/attachedTemplate"
  Target="http://127.0.0.1:8000/template.dotm"/&gt;
$ grep -Eaic 'shell|autoopen|powershell' invite.docx
0
</a:t>
            </a:r>
          </a:p>
          <a:p>
            <a:pPr lvl="0" indent="0" marL="0">
              <a:buNone/>
            </a:pPr>
            <a:r>
              <a:rPr sz="1440"/>
              <a:t>Now serve the loopback address and open the document.</a:t>
            </a:r>
          </a:p>
          <a:p>
            <a:pPr marL="114300" indent="0">
              <a:lnSpc>
                <a:spcPct val="100000"/>
              </a:lnSpc>
              <a:buNone/>
            </a:pPr>
            <a:r>
              <a:rPr sz="1080">
                <a:solidFill>
                  <a:srgbClr val="1C2321"/>
                </a:solidFill>
                <a:latin typeface="Consolas"/>
              </a:rPr>
              <a:t>$ python3 -m http.server 8000
127.0.0.1 - - [17/Aug/2026 09:14:02] "GET /template.dotm" 404 -
</a:t>
            </a:r>
          </a:p>
          <a:p>
            <a:pPr lvl="0" indent="0" marL="0">
              <a:buNone/>
            </a:pPr>
            <a:r>
              <a:rPr sz="1440"/>
              <a:t>The 404 </a:t>
            </a:r>
            <a:r>
              <a:rPr sz="1440" i="1"/>
              <a:t>is</a:t>
            </a:r>
            <a:r>
              <a:rPr sz="1440"/>
              <a:t> the demonstration. No template is served and none is needed — the request proves the document reached out on open, and the grep above proves there was nothing in the file to find.</a:t>
            </a:r>
          </a:p>
        </p:txBody>
      </p:sp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ODF: the same shape, different names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sz="1360"/>
              <a:t>OpenDocument Format is also a ZIP archive. The families map across almost exactly.</a:t>
            </a:r>
          </a:p>
          <a:p>
            <a:pPr lvl="0"/>
            <a:r>
              <a:rPr sz="1360">
                <a:solidFill>
                  <a:srgbClr val="1C2321"/>
                </a:solidFill>
                <a:latin typeface="Consolas"/>
              </a:rPr>
              <a:t>Scripts/</a:t>
            </a:r>
            <a:r>
              <a:rPr sz="1360"/>
              <a:t>, </a:t>
            </a:r>
            <a:r>
              <a:rPr sz="1360">
                <a:solidFill>
                  <a:srgbClr val="1C2321"/>
                </a:solidFill>
                <a:latin typeface="Consolas"/>
              </a:rPr>
              <a:t>Basic/</a:t>
            </a:r>
            <a:r>
              <a:rPr sz="1360"/>
              <a:t> </a:t>
            </a:r>
            <a:r>
              <a:rPr b="1" sz="1020">
                <a:solidFill>
                  <a:srgbClr val="FFFFFF"/>
                </a:solidFill>
                <a:highlight>
                  <a:srgbClr val="B3402A"/>
                </a:highlight>
                <a:latin typeface="Segoe UI"/>
              </a:rPr>
              <a:t>HIGH</a:t>
            </a:r>
            <a:br/>
            <a:r>
              <a:rPr sz="1360"/>
              <a:t>StarBasic; same power as VBA</a:t>
            </a:r>
          </a:p>
          <a:p>
            <a:pPr lvl="0"/>
            <a:r>
              <a:rPr sz="1360">
                <a:solidFill>
                  <a:srgbClr val="1C2321"/>
                </a:solidFill>
                <a:latin typeface="Consolas"/>
              </a:rPr>
              <a:t>META-INF/manifest.xml</a:t>
            </a:r>
            <a:r>
              <a:rPr sz="1360"/>
              <a:t> </a:t>
            </a:r>
            <a:r>
              <a:rPr b="1" sz="1020">
                <a:solidFill>
                  <a:srgbClr val="FFFFFF"/>
                </a:solidFill>
                <a:highlight>
                  <a:srgbClr val="B3402A"/>
                </a:highlight>
                <a:latin typeface="Segoe UI"/>
              </a:rPr>
              <a:t>HIGH</a:t>
            </a:r>
            <a:br/>
            <a:r>
              <a:rPr sz="1360"/>
              <a:t>script entries declare what runs</a:t>
            </a:r>
          </a:p>
          <a:p>
            <a:pPr lvl="0"/>
            <a:r>
              <a:rPr sz="1360">
                <a:solidFill>
                  <a:srgbClr val="1C2321"/>
                </a:solidFill>
                <a:latin typeface="Consolas"/>
              </a:rPr>
              <a:t>Configurations2/</a:t>
            </a:r>
            <a:r>
              <a:rPr sz="1360"/>
              <a:t> </a:t>
            </a:r>
            <a:r>
              <a:rPr b="1" sz="1020">
                <a:solidFill>
                  <a:srgbClr val="0E7C7B"/>
                </a:solidFill>
                <a:highlight>
                  <a:srgbClr val="EDF1F0"/>
                </a:highlight>
                <a:latin typeface="Segoe UI"/>
              </a:rPr>
              <a:t>REVIEW</a:t>
            </a:r>
            <a:br/>
            <a:r>
              <a:rPr sz="1360"/>
              <a:t>toolbar and menu customisations</a:t>
            </a:r>
          </a:p>
          <a:p>
            <a:pPr lvl="0" indent="0" marL="0">
              <a:buNone/>
            </a:pPr>
            <a:r>
              <a:rPr sz="1360" b="1"/>
              <a:t>Inside the XML itself</a:t>
            </a:r>
          </a:p>
          <a:p>
            <a:pPr lvl="0"/>
            <a:r>
              <a:rPr sz="1360">
                <a:solidFill>
                  <a:srgbClr val="1C2321"/>
                </a:solidFill>
                <a:latin typeface="Consolas"/>
              </a:rPr>
              <a:t>&lt;script</a:t>
            </a:r>
            <a:r>
              <a:rPr sz="1360"/>
              <a:t>, </a:t>
            </a:r>
            <a:r>
              <a:rPr sz="1360">
                <a:solidFill>
                  <a:srgbClr val="1C2321"/>
                </a:solidFill>
                <a:latin typeface="Consolas"/>
              </a:rPr>
              <a:t>onload=</a:t>
            </a:r>
            <a:r>
              <a:rPr sz="1360"/>
              <a:t>, </a:t>
            </a:r>
            <a:r>
              <a:rPr sz="1360">
                <a:solidFill>
                  <a:srgbClr val="1C2321"/>
                </a:solidFill>
                <a:latin typeface="Consolas"/>
              </a:rPr>
              <a:t>onclick=</a:t>
            </a:r>
            <a:r>
              <a:rPr sz="1360"/>
              <a:t> in </a:t>
            </a:r>
            <a:r>
              <a:rPr sz="1360">
                <a:solidFill>
                  <a:srgbClr val="1C2321"/>
                </a:solidFill>
                <a:latin typeface="Consolas"/>
              </a:rPr>
              <a:t>content.xml</a:t>
            </a:r>
            <a:r>
              <a:rPr sz="1360"/>
              <a:t> / </a:t>
            </a:r>
            <a:r>
              <a:rPr sz="1360">
                <a:solidFill>
                  <a:srgbClr val="1C2321"/>
                </a:solidFill>
                <a:latin typeface="Consolas"/>
              </a:rPr>
              <a:t>styles.xml</a:t>
            </a:r>
          </a:p>
          <a:p>
            <a:pPr lvl="0"/>
            <a:r>
              <a:rPr sz="1360">
                <a:solidFill>
                  <a:srgbClr val="1C2321"/>
                </a:solidFill>
                <a:latin typeface="Consolas"/>
              </a:rPr>
              <a:t>&lt;style&gt;</a:t>
            </a:r>
            <a:r>
              <a:rPr sz="1360"/>
              <a:t> blocks carrying </a:t>
            </a:r>
            <a:r>
              <a:rPr sz="1360">
                <a:solidFill>
                  <a:srgbClr val="1C2321"/>
                </a:solidFill>
                <a:latin typeface="Consolas"/>
              </a:rPr>
              <a:t>animation</a:t>
            </a:r>
            <a:r>
              <a:rPr sz="1360"/>
              <a:t> — a timer that fires without a click</a:t>
            </a:r>
          </a:p>
          <a:p>
            <a:pPr lvl="0" indent="0" marL="0">
              <a:buNone/>
            </a:pPr>
            <a:r>
              <a:rPr sz="1360"/>
              <a:t>The distinction that matters: </a:t>
            </a:r>
            <a:r>
              <a:rPr sz="1360">
                <a:solidFill>
                  <a:srgbClr val="1C2321"/>
                </a:solidFill>
                <a:latin typeface="Consolas"/>
              </a:rPr>
              <a:t>Scripts/</a:t>
            </a:r>
            <a:r>
              <a:rPr sz="1360"/>
              <a:t> is a </a:t>
            </a:r>
            <a:r>
              <a:rPr sz="1360" i="1"/>
              <a:t>part you can delete</a:t>
            </a:r>
            <a:r>
              <a:rPr sz="1360"/>
              <a:t>. A script element inside </a:t>
            </a:r>
            <a:r>
              <a:rPr sz="1360">
                <a:solidFill>
                  <a:srgbClr val="1C2321"/>
                </a:solidFill>
                <a:latin typeface="Consolas"/>
              </a:rPr>
              <a:t>content.xml</a:t>
            </a:r>
            <a:r>
              <a:rPr sz="1360"/>
              <a:t> is </a:t>
            </a:r>
            <a:r>
              <a:rPr sz="1360" i="1"/>
              <a:t>inside the document body</a:t>
            </a:r>
            <a:r>
              <a:rPr sz="1360"/>
              <a:t> — delete the part and you have deleted the document.</a:t>
            </a:r>
          </a:p>
        </p:txBody>
      </p:sp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200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PDF: the reader is the attack surface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Several PDF object types mean “do something” rather than “draw something”.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790700"/>
          <a:ext cx="8229600" cy="279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4978"/>
                <a:gridCol w="4547697"/>
                <a:gridCol w="1136925"/>
              </a:tblGrid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 sz="1100" b="1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 sz="1100" b="1"/>
                        <a:t>What it means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 sz="1100" b="1"/>
                        <a:t>Severity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 sz="1100">
                          <a:solidFill>
                            <a:srgbClr val="1C2321"/>
                          </a:solidFill>
                          <a:latin typeface="Consolas"/>
                        </a:rPr>
                        <a:t>/OpenAction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 sz="1100"/>
                        <a:t>run this the moment the file opens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 b="1" sz="1200">
                          <a:solidFill>
                            <a:srgbClr val="FFFFFF"/>
                          </a:solidFill>
                          <a:highlight>
                            <a:srgbClr val="B3402A"/>
                          </a:highlight>
                          <a:latin typeface="Segoe UI"/>
                        </a:rPr>
                        <a:t>HIGH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 sz="1100">
                          <a:solidFill>
                            <a:srgbClr val="1C2321"/>
                          </a:solidFill>
                          <a:latin typeface="Consolas"/>
                        </a:rPr>
                        <a:t>/AA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 sz="1100"/>
                        <a:t>additional actions: on page open, on close, on focus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 b="1" sz="1200">
                          <a:solidFill>
                            <a:srgbClr val="FFFFFF"/>
                          </a:solidFill>
                          <a:highlight>
                            <a:srgbClr val="B3402A"/>
                          </a:highlight>
                          <a:latin typeface="Segoe UI"/>
                        </a:rPr>
                        <a:t>HIGH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 sz="1100">
                          <a:solidFill>
                            <a:srgbClr val="1C2321"/>
                          </a:solidFill>
                          <a:latin typeface="Consolas"/>
                        </a:rPr>
                        <a:t>/JavaScript</a:t>
                      </a:r>
                      <a:r>
                        <a:rPr sz="1100"/>
                        <a:t>, </a:t>
                      </a:r>
                      <a:r>
                        <a:rPr sz="1100">
                          <a:solidFill>
                            <a:srgbClr val="1C2321"/>
                          </a:solidFill>
                          <a:latin typeface="Consolas"/>
                        </a:rPr>
                        <a:t>/JS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 sz="1100"/>
                        <a:t>the reader’s own JS engine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 b="1" sz="1200">
                          <a:solidFill>
                            <a:srgbClr val="FFFFFF"/>
                          </a:solidFill>
                          <a:highlight>
                            <a:srgbClr val="B3402A"/>
                          </a:highlight>
                          <a:latin typeface="Segoe UI"/>
                        </a:rPr>
                        <a:t>HIGH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 sz="1100">
                          <a:solidFill>
                            <a:srgbClr val="1C2321"/>
                          </a:solidFill>
                          <a:latin typeface="Consolas"/>
                        </a:rPr>
                        <a:t>/Launch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 sz="1100"/>
                        <a:t>execute an external program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 b="1" sz="1200">
                          <a:solidFill>
                            <a:srgbClr val="FFFFFF"/>
                          </a:solidFill>
                          <a:highlight>
                            <a:srgbClr val="B3402A"/>
                          </a:highlight>
                          <a:latin typeface="Segoe UI"/>
                        </a:rPr>
                        <a:t>HIGH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 sz="1100">
                          <a:solidFill>
                            <a:srgbClr val="1C2321"/>
                          </a:solidFill>
                          <a:latin typeface="Consolas"/>
                        </a:rPr>
                        <a:t>/EmbeddedFile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 sz="1100"/>
                        <a:t>a whole file carried inside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 b="1" sz="1200">
                          <a:solidFill>
                            <a:srgbClr val="FFFFFF"/>
                          </a:solidFill>
                          <a:highlight>
                            <a:srgbClr val="B3402A"/>
                          </a:highlight>
                          <a:latin typeface="Segoe UI"/>
                        </a:rPr>
                        <a:t>HIGH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 sz="1100">
                          <a:solidFill>
                            <a:srgbClr val="1C2321"/>
                          </a:solidFill>
                          <a:latin typeface="Consolas"/>
                        </a:rPr>
                        <a:t>/RichMedia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 sz="1100"/>
                        <a:t>Flash and friends, still parsed by some readers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 b="1" sz="1200">
                          <a:solidFill>
                            <a:srgbClr val="FFFFFF"/>
                          </a:solidFill>
                          <a:highlight>
                            <a:srgbClr val="B3402A"/>
                          </a:highlight>
                          <a:latin typeface="Segoe UI"/>
                        </a:rPr>
                        <a:t>HIGH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 sz="1100">
                          <a:solidFill>
                            <a:srgbClr val="1C2321"/>
                          </a:solidFill>
                          <a:latin typeface="Consolas"/>
                        </a:rPr>
                        <a:t>/XFA</a:t>
                      </a:r>
                      <a:r>
                        <a:rPr sz="1100"/>
                        <a:t>, </a:t>
                      </a:r>
                      <a:r>
                        <a:rPr sz="1100">
                          <a:solidFill>
                            <a:srgbClr val="1C2321"/>
                          </a:solidFill>
                          <a:latin typeface="Consolas"/>
                        </a:rPr>
                        <a:t>/AcroForm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 sz="1100"/>
                        <a:t>form engines (XML Forms Architecture) with their own scripting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 b="1" sz="1200">
                          <a:solidFill>
                            <a:srgbClr val="0E7C7B"/>
                          </a:solidFill>
                          <a:highlight>
                            <a:srgbClr val="EDF1F0"/>
                          </a:highlight>
                          <a:latin typeface="Segoe UI"/>
                        </a:rPr>
                        <a:t>REVIEW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 sz="1100">
                          <a:solidFill>
                            <a:srgbClr val="1C2321"/>
                          </a:solidFill>
                          <a:latin typeface="Consolas"/>
                        </a:rPr>
                        <a:t>/GoToE</a:t>
                      </a:r>
                      <a:r>
                        <a:rPr sz="1100"/>
                        <a:t>, </a:t>
                      </a:r>
                      <a:r>
                        <a:rPr sz="1100">
                          <a:solidFill>
                            <a:srgbClr val="1C2321"/>
                          </a:solidFill>
                          <a:latin typeface="Consolas"/>
                        </a:rPr>
                        <a:t>/GoToR</a:t>
                      </a:r>
                      <a:r>
                        <a:rPr sz="1100"/>
                        <a:t>, </a:t>
                      </a:r>
                      <a:r>
                        <a:rPr sz="1100">
                          <a:solidFill>
                            <a:srgbClr val="1C2321"/>
                          </a:solidFill>
                          <a:latin typeface="Consolas"/>
                        </a:rPr>
                        <a:t>/SubmitForm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 sz="1100"/>
                        <a:t>navigate to embedded / remote / post data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 b="1" sz="1200">
                          <a:solidFill>
                            <a:srgbClr val="0E7C7B"/>
                          </a:solidFill>
                          <a:highlight>
                            <a:srgbClr val="EDF1F0"/>
                          </a:highlight>
                          <a:latin typeface="Segoe UI"/>
                        </a:rPr>
                        <a:t>REVIEW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 sz="1100">
                          <a:solidFill>
                            <a:srgbClr val="1C2321"/>
                          </a:solidFill>
                          <a:latin typeface="Consolas"/>
                        </a:rPr>
                        <a:t>/URI</a:t>
                      </a:r>
                      <a:r>
                        <a:rPr sz="1100"/>
                        <a:t>, </a:t>
                      </a:r>
                      <a:r>
                        <a:rPr sz="1100">
                          <a:solidFill>
                            <a:srgbClr val="1C2321"/>
                          </a:solidFill>
                          <a:latin typeface="Consolas"/>
                        </a:rPr>
                        <a:t>/Annots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 sz="1100"/>
                        <a:t>links and comments — mostly benign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 b="1" sz="1200">
                          <a:solidFill>
                            <a:srgbClr val="5C6B67"/>
                          </a:solidFill>
                          <a:latin typeface="Segoe UI"/>
                        </a:rPr>
                        <a:t>INFO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PDF: the reader is the attack surface (cont.)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Note the last row. A scanner that flags </a:t>
            </a:r>
            <a:r>
              <a:rPr>
                <a:solidFill>
                  <a:srgbClr val="1C2321"/>
                </a:solidFill>
                <a:latin typeface="Consolas"/>
              </a:rPr>
              <a:t>/Annots</a:t>
            </a:r>
            <a:r>
              <a:rPr/>
              <a:t> on every PDF with a hyperlink teaches its users to ignore it.</a:t>
            </a:r>
          </a:p>
        </p:txBody>
      </p:sp>
    </p:spTree>
  </p:cSld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Demonstration: the file inside the file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>
                <a:solidFill>
                  <a:srgbClr val="1C2321"/>
                </a:solidFill>
                <a:latin typeface="Consolas"/>
              </a:rPr>
              <a:t>Ole10Native</a:t>
            </a:r>
            <a:r>
              <a:rPr i="1"/>
              <a:t> still carries the original filename</a:t>
            </a:r>
          </a:p>
          <a:p>
            <a:pPr marL="114300" indent="0">
              <a:lnSpc>
                <a:spcPct val="100000"/>
              </a:lnSpc>
              <a:buNone/>
            </a:pPr>
            <a:r>
              <a:rPr sz="1200">
                <a:solidFill>
                  <a:srgbClr val="1C2321"/>
                </a:solidFill>
                <a:latin typeface="Consolas"/>
              </a:rPr>
              <a:t>$ oledump.py invoice.doc
    1:       114 '\x01CompObj'
    2:      4096 '\x01Ole10Native'
    3:       417 'Macros/VBA/Module1'
$ oledump.py -s 2 -d invoice.doc | xxd | head -2
00000000: 3c10 0000 0200 7570 6461 7465 2e65 7865  &lt;.....update.exe
00000010: 0000 0000 0000 4d5a 9000 0300 0000 0400  ......MZ........
</a:t>
            </a:r>
          </a:p>
          <a:p>
            <a:pPr lvl="0" indent="0" marL="0">
              <a:buNone/>
            </a:pPr>
            <a:r>
              <a:rPr/>
              <a:t>Two facts in one hexdump: the Packager stream stores the name the file will be written as, and the payload behind it is a PE. </a:t>
            </a:r>
            <a:r>
              <a:rPr b="1" sz="1200">
                <a:solidFill>
                  <a:srgbClr val="FFFFFF"/>
                </a:solidFill>
                <a:highlight>
                  <a:srgbClr val="B3402A"/>
                </a:highlight>
                <a:latin typeface="Segoe UI"/>
              </a:rPr>
              <a:t>HIGH</a:t>
            </a:r>
          </a:p>
          <a:p>
            <a:pPr lvl="0" indent="0" marL="0">
              <a:buNone/>
            </a:pPr>
            <a:r>
              <a:rPr/>
              <a:t>The stream is 4096 bytes, which puts it exactly at the container’s mini-stream cutoff — the boundary MS-OVBA decompression turns on later.</a:t>
            </a:r>
          </a:p>
        </p:txBody>
      </p:sp>
    </p:spTree>
  </p:cSld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Obfuscation, and why naive scanning fails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sz="1280" b="1"/>
              <a:t>PDF names take hex escapes</a:t>
            </a:r>
          </a:p>
          <a:p>
            <a:pPr marL="114300" indent="0">
              <a:lnSpc>
                <a:spcPct val="100000"/>
              </a:lnSpc>
              <a:buNone/>
            </a:pPr>
            <a:r>
              <a:rPr sz="960">
                <a:solidFill>
                  <a:srgbClr val="1C2321"/>
                </a:solidFill>
                <a:latin typeface="Consolas"/>
              </a:rPr>
              <a:t>/JavaScript</a:t>
            </a:r>
            <a:br/>
            <a:r>
              <a:rPr sz="960">
                <a:solidFill>
                  <a:srgbClr val="1C2321"/>
                </a:solidFill>
                <a:latin typeface="Consolas"/>
              </a:rPr>
              <a:t>/J#61vaScript</a:t>
            </a:r>
            <a:br/>
            <a:r>
              <a:rPr sz="960">
                <a:solidFill>
                  <a:srgbClr val="1C2321"/>
                </a:solidFill>
                <a:latin typeface="Consolas"/>
              </a:rPr>
              <a:t>/#4A#61#76#61#53#63#72#69#70#74</a:t>
            </a:r>
          </a:p>
          <a:p>
            <a:pPr lvl="0" indent="0" marL="0">
              <a:buNone/>
            </a:pPr>
            <a:r>
              <a:rPr sz="1280"/>
              <a:t>All three are the same name to the reader. A substring search finds one of them.</a:t>
            </a:r>
          </a:p>
          <a:p>
            <a:pPr lvl="0" indent="0" marL="0">
              <a:buNone/>
            </a:pPr>
            <a:r>
              <a:rPr sz="1280" b="1"/>
              <a:t>Normalise before matching, never after.</a:t>
            </a:r>
          </a:p>
          <a:p>
            <a:pPr lvl="0" indent="0" marL="0">
              <a:buNone/>
            </a:pPr>
            <a:r>
              <a:rPr sz="1280" b="1"/>
              <a:t>Incremental updates</a:t>
            </a:r>
          </a:p>
          <a:p>
            <a:pPr lvl="0" indent="0" marL="0">
              <a:buNone/>
            </a:pPr>
            <a:r>
              <a:rPr sz="1280"/>
              <a:t>A PDF may contain several revisions, appended. The first </a:t>
            </a:r>
            <a:r>
              <a:rPr sz="1280">
                <a:solidFill>
                  <a:srgbClr val="1C2321"/>
                </a:solidFill>
                <a:latin typeface="Consolas"/>
              </a:rPr>
              <a:t>%%EOF</a:t>
            </a:r>
            <a:r>
              <a:rPr sz="1280"/>
              <a:t> is not the end of the file.</a:t>
            </a:r>
          </a:p>
          <a:p>
            <a:pPr lvl="0" indent="0" marL="0">
              <a:buNone/>
            </a:pPr>
            <a:r>
              <a:rPr sz="1280"/>
              <a:t>Scan the whole byte range, not the first revision — otherwise the trailing revision, which is the one the reader actually resolves, goes unread.</a:t>
            </a:r>
          </a:p>
          <a:p>
            <a:pPr lvl="0" indent="0" marL="0">
              <a:buNone/>
            </a:pPr>
            <a:r>
              <a:rPr sz="1280" b="1"/>
              <a:t>Compression hides structure</a:t>
            </a:r>
          </a:p>
          <a:p>
            <a:pPr lvl="0" indent="0" marL="0">
              <a:buNone/>
            </a:pPr>
            <a:r>
              <a:rPr sz="1280"/>
              <a:t>Object streams and deflated content mean the keyword you are looking for may not appear as bytes at all.</a:t>
            </a:r>
          </a:p>
        </p:txBody>
      </p:sp>
    </p:spTree>
  </p:cSld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Demonstration: grep loses twice on one file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i="1" sz="1330">
                <a:solidFill>
                  <a:srgbClr val="5C6B67"/>
                </a:solidFill>
              </a:rPr>
              <a:t>Hex escapes, then the revision that is not the first one</a:t>
            </a:r>
          </a:p>
          <a:p>
            <a:pPr marL="114300" indent="0">
              <a:lnSpc>
                <a:spcPct val="100000"/>
              </a:lnSpc>
              <a:buNone/>
            </a:pPr>
            <a:r>
              <a:rPr sz="1140">
                <a:solidFill>
                  <a:srgbClr val="1C2321"/>
                </a:solidFill>
                <a:latin typeface="Consolas"/>
              </a:rPr>
              <a:t>$ grep -c '/JavaScript' obf.pdf
0
$ grep -c '/J#61vaScript' obf.pdf
1
$ grep -abo '%%EOF' obf.pdf
1180:%%EOF
2743:%%EOF
</a:t>
            </a:r>
          </a:p>
          <a:p>
            <a:pPr lvl="0" indent="0" marL="0">
              <a:buNone/>
            </a:pPr>
            <a:r>
              <a:rPr sz="1520"/>
              <a:t>The first search is the one a reasonable person writes, and it returns zero on a file that has JavaScript in it. </a:t>
            </a:r>
            <a:r>
              <a:rPr sz="1520" b="1"/>
              <a:t>Normalise before matching, never after.</a:t>
            </a:r>
          </a:p>
          <a:p>
            <a:pPr lvl="0" indent="0" marL="0">
              <a:buNone/>
            </a:pPr>
            <a:r>
              <a:rPr sz="1520"/>
              <a:t>Two </a:t>
            </a:r>
            <a:r>
              <a:rPr sz="1520">
                <a:solidFill>
                  <a:srgbClr val="1C2321"/>
                </a:solidFill>
                <a:latin typeface="Consolas"/>
              </a:rPr>
              <a:t>%%EOF</a:t>
            </a:r>
            <a:r>
              <a:rPr sz="1520"/>
              <a:t> markers means two revisions. A scanner that stops at the first one read a version of this document that the reader will never resolve.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shape of the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sz="1200"/>
              <a:t>A document is not a picture of information. It is a </a:t>
            </a:r>
            <a:r>
              <a:rPr sz="1200" b="1"/>
              <a:t>container format</a:t>
            </a:r>
            <a:r>
              <a:rPr sz="1200"/>
              <a:t> with an execution surface bolted on over thirty years.</a:t>
            </a:r>
          </a:p>
          <a:p>
            <a:pPr lvl="0" indent="0" marL="0">
              <a:buNone/>
            </a:pPr>
            <a:r>
              <a:rPr sz="1200" b="1"/>
              <a:t>What users think they receive</a:t>
            </a:r>
          </a:p>
          <a:p>
            <a:pPr lvl="0"/>
            <a:r>
              <a:rPr sz="1200"/>
              <a:t>text and pictures</a:t>
            </a:r>
          </a:p>
          <a:p>
            <a:pPr lvl="0"/>
            <a:r>
              <a:rPr sz="1200"/>
              <a:t>a thing to read</a:t>
            </a:r>
          </a:p>
          <a:p>
            <a:pPr lvl="0"/>
            <a:r>
              <a:rPr sz="1200"/>
              <a:t>inert</a:t>
            </a:r>
          </a:p>
          <a:p>
            <a:pPr lvl="0" indent="0" marL="0">
              <a:buNone/>
            </a:pPr>
            <a:r>
              <a:rPr sz="1200" b="1"/>
              <a:t>What actually arrives</a:t>
            </a:r>
          </a:p>
          <a:p>
            <a:pPr lvl="0"/>
            <a:r>
              <a:rPr sz="1200"/>
              <a:t>a ZIP archive, or an OLE2 (Object Linking and Embedding) filesystem</a:t>
            </a:r>
          </a:p>
          <a:p>
            <a:pPr lvl="0"/>
            <a:r>
              <a:rPr sz="1200"/>
              <a:t>scripting engines, event hooks</a:t>
            </a:r>
          </a:p>
          <a:p>
            <a:pPr lvl="0"/>
            <a:r>
              <a:rPr sz="1200"/>
              <a:t>outbound network references</a:t>
            </a:r>
          </a:p>
          <a:p>
            <a:pPr lvl="0"/>
            <a:r>
              <a:rPr sz="1200"/>
              <a:t>other files, whole and intact</a:t>
            </a:r>
          </a:p>
          <a:p>
            <a:pPr lvl="0" indent="0" marL="685800">
              <a:buNone/>
            </a:pPr>
            <a:r>
              <a:rPr b="1" sz="1125">
                <a:solidFill>
                  <a:srgbClr val="0E7C7B"/>
                </a:solidFill>
              </a:rPr>
              <a:t>Why this is still the delivery vehicle of choice</a:t>
            </a:r>
          </a:p>
          <a:p>
            <a:pPr lvl="0" indent="0" marL="685800">
              <a:buNone/>
            </a:pPr>
            <a:r>
              <a:rPr sz="1050"/>
              <a:t>A document is the one executable payload a person is expected to open as part of their job, from a stranger, without suspicion. The CV. The invoice. The court filing. Refusing the attachment is refusing the work.</a:t>
            </a:r>
          </a:p>
        </p:txBody>
      </p:sp>
    </p:spTree>
  </p:cSld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0000"/>
            <a:ext cx="8229600" cy="8000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The awkward part</a:t>
            </a:r>
          </a:p>
        </p:txBody>
      </p:sp>
    </p:spTree>
  </p:cSld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Why the usual answers do not fit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sz="1440" b="1"/>
              <a:t>“Antivirus will catch it.”</a:t>
            </a:r>
            <a:br/>
            <a:r>
              <a:rPr sz="1440"/>
              <a:t>Retrospective by construction — and remote template injection ships a document with no payload in it at all.</a:t>
            </a:r>
          </a:p>
          <a:p>
            <a:pPr lvl="0"/>
            <a:r>
              <a:rPr sz="1440" b="1"/>
              <a:t>“Just don’t enable macros.”</a:t>
            </a:r>
            <a:br/>
            <a:r>
              <a:rPr sz="1440"/>
              <a:t>Correct, and insufficient: ActiveX, external relationships, embedded objects and every PDF action above are untouched by it.</a:t>
            </a:r>
          </a:p>
          <a:p>
            <a:pPr lvl="0"/>
            <a:r>
              <a:rPr sz="1440" b="1"/>
              <a:t>“Upload it to a scanning service.”</a:t>
            </a:r>
          </a:p>
          <a:p>
            <a:pPr lvl="0" indent="0" marL="685800">
              <a:buNone/>
            </a:pPr>
            <a:r>
              <a:rPr b="1" sz="1350">
                <a:solidFill>
                  <a:srgbClr val="0E7C7B"/>
                </a:solidFill>
              </a:rPr>
              <a:t>Uploading a suspicious document is a disclosure decision</a:t>
            </a:r>
          </a:p>
          <a:p>
            <a:pPr lvl="0" indent="0" marL="685800">
              <a:buNone/>
            </a:pPr>
            <a:r>
              <a:rPr sz="1260"/>
              <a:t>The file you are unsure about is a legal filing, a medical record, a source document from a confidential contact. Sending it to a third party to ask whether it is dangerous </a:t>
            </a:r>
            <a:r>
              <a:rPr sz="1260" i="1"/>
              <a:t>publishes it</a:t>
            </a:r>
            <a:r>
              <a:rPr sz="1260"/>
              <a:t> — and multi-scanner services have historically made samples available to subscribers.</a:t>
            </a:r>
          </a:p>
          <a:p>
            <a:pPr lvl="0" indent="0" marL="685800">
              <a:buNone/>
            </a:pPr>
            <a:r>
              <a:rPr sz="1260"/>
              <a:t>You cannot ask that question about a document you are not allowed to share.</a:t>
            </a:r>
          </a:p>
        </p:txBody>
      </p:sp>
    </p:spTree>
  </p:cSld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Demonstration: the question you cannot ask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i="1" sz="1260">
                <a:solidFill>
                  <a:srgbClr val="5C6B67"/>
                </a:solidFill>
              </a:rPr>
              <a:t>Three files, one question, and nowhere to ask it</a:t>
            </a:r>
          </a:p>
          <a:p>
            <a:pPr lvl="0" indent="0" marL="0">
              <a:buNone/>
            </a:pPr>
            <a:r>
              <a:rPr sz="1440" b="1"/>
              <a:t>Three attachments arrive this morning</a:t>
            </a:r>
          </a:p>
          <a:p>
            <a:pPr lvl="0" indent="0" marL="0">
              <a:buAutoNum type="arabicPeriod"/>
            </a:pPr>
            <a:r>
              <a:rPr sz="1440"/>
              <a:t>a CV from a candidate </a:t>
            </a:r>
            <a:r>
              <a:rPr b="1" sz="1080">
                <a:solidFill>
                  <a:srgbClr val="5C6B67"/>
                </a:solidFill>
                <a:latin typeface="Segoe UI"/>
              </a:rPr>
              <a:t>INFO</a:t>
            </a:r>
          </a:p>
          <a:p>
            <a:pPr lvl="0" indent="0" marL="0">
              <a:buAutoNum type="arabicPeriod"/>
            </a:pPr>
            <a:r>
              <a:rPr sz="1440"/>
              <a:t>a sealed exhibit from opposing counsel </a:t>
            </a:r>
            <a:r>
              <a:rPr b="1" sz="1080">
                <a:solidFill>
                  <a:srgbClr val="FFFFFF"/>
                </a:solidFill>
                <a:highlight>
                  <a:srgbClr val="B3402A"/>
                </a:highlight>
                <a:latin typeface="Segoe UI"/>
              </a:rPr>
              <a:t>HIGH</a:t>
            </a:r>
          </a:p>
          <a:p>
            <a:pPr lvl="0" indent="0" marL="0">
              <a:buAutoNum type="arabicPeriod"/>
            </a:pPr>
            <a:r>
              <a:rPr sz="1440"/>
              <a:t>a discharge summary from a clinic </a:t>
            </a:r>
            <a:r>
              <a:rPr b="1" sz="1080">
                <a:solidFill>
                  <a:srgbClr val="FFFFFF"/>
                </a:solidFill>
                <a:highlight>
                  <a:srgbClr val="B3402A"/>
                </a:highlight>
                <a:latin typeface="Segoe UI"/>
              </a:rPr>
              <a:t>HIGH</a:t>
            </a:r>
          </a:p>
          <a:p>
            <a:pPr lvl="0" indent="0" marL="0">
              <a:buNone/>
            </a:pPr>
            <a:r>
              <a:rPr sz="1440"/>
              <a:t>Same question about all three: </a:t>
            </a:r>
            <a:r>
              <a:rPr sz="1440" i="1"/>
              <a:t>is this dangerous?</a:t>
            </a:r>
            <a:r>
              <a:rPr sz="1440"/>
              <a:t> Show of hands — which may be uploaded to a multi-scanner service to find out?</a:t>
            </a:r>
          </a:p>
          <a:p>
            <a:pPr lvl="0" indent="0" marL="0">
              <a:buNone/>
            </a:pPr>
            <a:r>
              <a:rPr sz="1440"/>
              <a:t>The second and third are indefensible. The first is comfortable only until you notice the CV carries a home address, a phone number and a date of birth.</a:t>
            </a:r>
          </a:p>
          <a:p>
            <a:pPr lvl="0" indent="0" marL="685800">
              <a:buNone/>
            </a:pPr>
            <a:r>
              <a:rPr b="1" sz="1350">
                <a:solidFill>
                  <a:srgbClr val="0E7C7B"/>
                </a:solidFill>
              </a:rPr>
              <a:t>Why the constraint is not optional</a:t>
            </a:r>
          </a:p>
          <a:p>
            <a:pPr lvl="0" indent="0" marL="685800">
              <a:buNone/>
            </a:pPr>
            <a:r>
              <a:rPr sz="1260"/>
              <a:t>The constraint is not paranoia and not policy theater. It is that </a:t>
            </a:r>
            <a:r>
              <a:rPr sz="1260" b="1"/>
              <a:t>the question and the disclosure are the same act</a:t>
            </a:r>
            <a:r>
              <a:rPr sz="1260"/>
              <a:t> — and for most of the documents anyone actually worries about, asking is the thing you are not allowed to do.</a:t>
            </a:r>
          </a:p>
        </p:txBody>
      </p:sp>
    </p:spTree>
  </p:cSld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What you write in the ticket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i="1" sz="910">
                <a:solidFill>
                  <a:srgbClr val="5C6B67"/>
                </a:solidFill>
              </a:rPr>
              <a:t>The descriptive layer</a:t>
            </a:r>
          </a:p>
          <a:p>
            <a:pPr lvl="0" indent="0" marL="0">
              <a:buNone/>
            </a:pPr>
            <a:r>
              <a:rPr sz="1040"/>
              <a:t>Everything so far answers </a:t>
            </a:r>
            <a:r>
              <a:rPr sz="1040" i="1"/>
              <a:t>is this dangerous</a:t>
            </a:r>
            <a:r>
              <a:rPr sz="1040"/>
              <a:t>. None of it answers the question an analyst asks second: </a:t>
            </a:r>
            <a:r>
              <a:rPr sz="1040" b="1"/>
              <a:t>what do I write down, and what do I pivot on?</a:t>
            </a:r>
          </a:p>
          <a:p>
            <a:pPr lvl="0" indent="0" marL="0">
              <a:buNone/>
            </a:pPr>
            <a:r>
              <a:rPr sz="1040" b="1"/>
              <a:t>Per item, not just per file</a:t>
            </a:r>
          </a:p>
          <a:p>
            <a:pPr lvl="0"/>
            <a:r>
              <a:rPr sz="1040"/>
              <a:t>size, method, CRC-32, timestamp</a:t>
            </a:r>
          </a:p>
          <a:p>
            <a:pPr lvl="0"/>
            <a:r>
              <a:rPr sz="1040"/>
              <a:t>Shannon entropy</a:t>
            </a:r>
          </a:p>
          <a:p>
            <a:pPr lvl="0"/>
            <a:r>
              <a:rPr sz="1040"/>
              <a:t>MD5 and SHA-256</a:t>
            </a:r>
          </a:p>
          <a:p>
            <a:pPr lvl="0"/>
            <a:r>
              <a:rPr sz="1040"/>
              <a:t>what its magic bytes say it really is</a:t>
            </a:r>
          </a:p>
          <a:p>
            <a:pPr lvl="0" indent="0" marL="0">
              <a:buNone/>
            </a:pPr>
            <a:r>
              <a:rPr sz="1040" b="1"/>
              <a:t>And across the file</a:t>
            </a:r>
          </a:p>
          <a:p>
            <a:pPr lvl="0"/>
            <a:r>
              <a:rPr sz="1040"/>
              <a:t>author, last-modified-by, application</a:t>
            </a:r>
          </a:p>
          <a:p>
            <a:pPr lvl="0"/>
            <a:r>
              <a:rPr sz="1040"/>
              <a:t>every timestamp, oldest first</a:t>
            </a:r>
          </a:p>
          <a:p>
            <a:pPr lvl="0"/>
            <a:r>
              <a:rPr sz="1040"/>
              <a:t>URLs, IPs, UNC paths, registry keys</a:t>
            </a:r>
          </a:p>
          <a:p>
            <a:pPr lvl="0" indent="0" marL="685800">
              <a:buNone/>
            </a:pPr>
            <a:r>
              <a:rPr b="1" sz="975">
                <a:solidFill>
                  <a:srgbClr val="0E7C7B"/>
                </a:solidFill>
              </a:rPr>
              <a:t>Why MD5 is in a tool written in 2026</a:t>
            </a:r>
          </a:p>
          <a:p>
            <a:pPr lvl="0" indent="0" marL="685800">
              <a:buNone/>
            </a:pPr>
            <a:r>
              <a:rPr sz="910"/>
              <a:t>Collision-broken since 2004, and it decides nothing here. It is printed because intel sharing still runs on it. A triage tool that cannot produce an MD5 sends its user to fetch another tool — which is how a local-only tool stops being local.</a:t>
            </a:r>
          </a:p>
        </p:txBody>
      </p:sp>
    </p:spTree>
  </p:cSld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Demonstration: entropy points, magic decides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i="1" sz="1400">
                <a:solidFill>
                  <a:srgbClr val="5C6B67"/>
                </a:solidFill>
              </a:rPr>
              <a:t>Per entry, because per file tells you nothing</a:t>
            </a:r>
          </a:p>
          <a:p>
            <a:pPr marL="114300" indent="0">
              <a:lnSpc>
                <a:spcPct val="100000"/>
              </a:lnSpc>
              <a:buNone/>
            </a:pPr>
            <a:r>
              <a:rPr sz="1200">
                <a:solidFill>
                  <a:srgbClr val="1C2321"/>
                </a:solidFill>
                <a:latin typeface="Consolas"/>
              </a:rPr>
              <a:t>$ tools/entries.py suspect.docx
 name                      size   method   entropy  magic
 word/document.xml        24911   deflate     4.41  XML
 word/media/image1.png     4096   store       7.98  PE32
 word/media/image2.png    88214   store       7.94  PNG
 word/embeddings/o1.bin   12288   deflate     7.99  OLE2
</a:t>
            </a:r>
          </a:p>
          <a:p>
            <a:pPr lvl="0" indent="0" marL="0">
              <a:buNone/>
            </a:pPr>
            <a:r>
              <a:rPr/>
              <a:t>Rows two and three have nearly the same entropy and nothing else in common. </a:t>
            </a:r>
            <a:r>
              <a:rPr b="1"/>
              <a:t>Entropy tells you where to look; the magic column is what you write down.</a:t>
            </a:r>
          </a:p>
          <a:p>
            <a:pPr lvl="0" indent="0" marL="0">
              <a:buNone/>
            </a:pPr>
            <a:r>
              <a:rPr/>
              <a:t>A tool that flagged on entropy alone would flag every PNG in every document ever sent — the </a:t>
            </a:r>
            <a:r>
              <a:rPr>
                <a:solidFill>
                  <a:srgbClr val="1C2321"/>
                </a:solidFill>
                <a:latin typeface="Consolas"/>
              </a:rPr>
              <a:t>/Annots</a:t>
            </a:r>
            <a:r>
              <a:rPr/>
              <a:t> mistake again, wearing a number.</a:t>
            </a:r>
          </a:p>
        </p:txBody>
      </p:sp>
    </p:spTree>
  </p:cSld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0000"/>
            <a:ext cx="8229600" cy="8000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Verification</a:t>
            </a:r>
          </a:p>
        </p:txBody>
      </p:sp>
    </p:spTree>
  </p:cSld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Tools used in the demonstrations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i="1" sz="980">
                <a:solidFill>
                  <a:srgbClr val="5C6B67"/>
                </a:solidFill>
              </a:rPr>
              <a:t>None of them mine, and all of them worth having</a:t>
            </a:r>
          </a:p>
          <a:p>
            <a:pPr lvl="0"/>
            <a:r>
              <a:rPr sz="1120">
                <a:solidFill>
                  <a:srgbClr val="1C2321"/>
                </a:solidFill>
                <a:latin typeface="Consolas"/>
              </a:rPr>
              <a:t>pdfid.py</a:t>
            </a:r>
            <a:r>
              <a:rPr sz="1120"/>
              <a:t>, </a:t>
            </a:r>
            <a:r>
              <a:rPr sz="1120">
                <a:solidFill>
                  <a:srgbClr val="1C2321"/>
                </a:solidFill>
                <a:latin typeface="Consolas"/>
              </a:rPr>
              <a:t>oledump.py</a:t>
            </a:r>
            <a:br/>
            <a:r>
              <a:rPr sz="1120"/>
              <a:t>Didier Stevens, public domain. </a:t>
            </a:r>
            <a:r>
              <a:rPr sz="1120">
                <a:solidFill>
                  <a:srgbClr val="1C2321"/>
                </a:solidFill>
                <a:latin typeface="Consolas"/>
              </a:rPr>
              <a:t>pdfid</a:t>
            </a:r>
            <a:r>
              <a:rPr sz="1120"/>
              <a:t> is also where the length-preserving disarm comes from — the technique is his.</a:t>
            </a:r>
          </a:p>
          <a:p>
            <a:pPr lvl="0"/>
            <a:r>
              <a:rPr sz="1120">
                <a:solidFill>
                  <a:srgbClr val="1C2321"/>
                </a:solidFill>
                <a:latin typeface="Consolas"/>
              </a:rPr>
              <a:t>olevba</a:t>
            </a:r>
            <a:r>
              <a:rPr sz="1120"/>
              <a:t> — oletools</a:t>
            </a:r>
            <a:br/>
            <a:r>
              <a:rPr sz="1120"/>
              <a:t>Philippe Lagadec. </a:t>
            </a:r>
            <a:r>
              <a:rPr sz="1120">
                <a:solidFill>
                  <a:srgbClr val="1C2321"/>
                </a:solidFill>
                <a:latin typeface="Consolas"/>
              </a:rPr>
              <a:t>pip install oletools</a:t>
            </a:r>
          </a:p>
          <a:p>
            <a:pPr lvl="0"/>
            <a:r>
              <a:rPr sz="1120">
                <a:solidFill>
                  <a:srgbClr val="1C2321"/>
                </a:solidFill>
                <a:latin typeface="Consolas"/>
              </a:rPr>
              <a:t>mutool</a:t>
            </a:r>
            <a:r>
              <a:rPr sz="1120"/>
              <a:t> — MuPDF, and LibreOffice</a:t>
            </a:r>
            <a:br/>
            <a:r>
              <a:rPr sz="1120"/>
              <a:t>The independent second opinion, and the convert-and-re-scan advice.</a:t>
            </a:r>
          </a:p>
          <a:p>
            <a:pPr lvl="0" indent="0" marL="0">
              <a:buNone/>
            </a:pPr>
            <a:r>
              <a:rPr sz="1120" b="1"/>
              <a:t>And your distribution’s</a:t>
            </a:r>
          </a:p>
          <a:p>
            <a:pPr lvl="0" indent="0" marL="0">
              <a:buNone/>
            </a:pPr>
            <a:r>
              <a:rPr sz="1120">
                <a:solidFill>
                  <a:srgbClr val="1C2321"/>
                </a:solidFill>
                <a:latin typeface="Consolas"/>
              </a:rPr>
              <a:t>unzip</a:t>
            </a:r>
            <a:r>
              <a:rPr sz="1120"/>
              <a:t> </a:t>
            </a:r>
            <a:r>
              <a:rPr sz="1120">
                <a:solidFill>
                  <a:srgbClr val="1C2321"/>
                </a:solidFill>
                <a:latin typeface="Consolas"/>
              </a:rPr>
              <a:t>xxd</a:t>
            </a:r>
            <a:r>
              <a:rPr sz="1120"/>
              <a:t> </a:t>
            </a:r>
            <a:r>
              <a:rPr sz="1120">
                <a:solidFill>
                  <a:srgbClr val="1C2321"/>
                </a:solidFill>
                <a:latin typeface="Consolas"/>
              </a:rPr>
              <a:t>file</a:t>
            </a:r>
            <a:br/>
            <a:r>
              <a:rPr sz="1120">
                <a:solidFill>
                  <a:srgbClr val="1C2321"/>
                </a:solidFill>
                <a:latin typeface="Consolas"/>
              </a:rPr>
              <a:t>strings</a:t>
            </a:r>
            <a:r>
              <a:rPr sz="1120"/>
              <a:t> </a:t>
            </a:r>
            <a:r>
              <a:rPr sz="1120">
                <a:solidFill>
                  <a:srgbClr val="1C2321"/>
                </a:solidFill>
                <a:latin typeface="Consolas"/>
              </a:rPr>
              <a:t>grep</a:t>
            </a:r>
            <a:r>
              <a:rPr sz="1120"/>
              <a:t> </a:t>
            </a:r>
            <a:r>
              <a:rPr sz="1120">
                <a:solidFill>
                  <a:srgbClr val="1C2321"/>
                </a:solidFill>
                <a:latin typeface="Consolas"/>
              </a:rPr>
              <a:t>sha256sum</a:t>
            </a:r>
          </a:p>
          <a:p>
            <a:pPr marL="114300" indent="0">
              <a:lnSpc>
                <a:spcPct val="100000"/>
              </a:lnSpc>
              <a:buNone/>
            </a:pPr>
            <a:r>
              <a:rPr sz="840">
                <a:solidFill>
                  <a:srgbClr val="1C2321"/>
                </a:solidFill>
                <a:latin typeface="Consolas"/>
              </a:rPr>
              <a:t>apt install unzip xxd file</a:t>
            </a:r>
            <a:br/>
            <a:r>
              <a:rPr sz="840">
                <a:solidFill>
                  <a:srgbClr val="1C2321"/>
                </a:solidFill>
                <a:latin typeface="Consolas"/>
              </a:rPr>
              <a:t>    binutils mupdf-tools</a:t>
            </a:r>
          </a:p>
          <a:p>
            <a:pPr lvl="0" indent="0" marL="685800">
              <a:buNone/>
            </a:pPr>
            <a:r>
              <a:rPr b="1" sz="1050">
                <a:solidFill>
                  <a:srgbClr val="0E7C7B"/>
                </a:solidFill>
              </a:rPr>
              <a:t>The list, with links</a:t>
            </a:r>
          </a:p>
          <a:p>
            <a:pPr lvl="0" indent="0" marL="685800">
              <a:buNone/>
            </a:pPr>
            <a:r>
              <a:rPr sz="980" b="1"/>
              <a:t>pres.toiletduck.cleaning</a:t>
            </a:r>
            <a:r>
              <a:rPr sz="980"/>
              <a:t> — linked rather than bundled. Take the current version from the author, not a copy frozen inside a talk.</a:t>
            </a:r>
          </a:p>
        </p:txBody>
      </p:sp>
    </p:spTree>
  </p:cSld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Everything stays local.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One file. One set of tools.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0000"/>
            <a:ext cx="8229600" cy="8000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Methods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Legacy containers and things carried inside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sz="1520" b="1"/>
              <a:t>OLE2 / CFB</a:t>
            </a:r>
            <a:r>
              <a:rPr sz="1520"/>
              <a:t> (Compound File Binary) — </a:t>
            </a:r>
            <a:r>
              <a:rPr sz="1520">
                <a:solidFill>
                  <a:srgbClr val="1C2321"/>
                </a:solidFill>
                <a:latin typeface="Consolas"/>
              </a:rPr>
              <a:t>.doc</a:t>
            </a:r>
            <a:r>
              <a:rPr sz="1520"/>
              <a:t>, </a:t>
            </a:r>
            <a:r>
              <a:rPr sz="1520">
                <a:solidFill>
                  <a:srgbClr val="1C2321"/>
                </a:solidFill>
                <a:latin typeface="Consolas"/>
              </a:rPr>
              <a:t>.xls</a:t>
            </a:r>
            <a:r>
              <a:rPr sz="1520"/>
              <a:t>, </a:t>
            </a:r>
            <a:r>
              <a:rPr sz="1520">
                <a:solidFill>
                  <a:srgbClr val="1C2321"/>
                </a:solidFill>
                <a:latin typeface="Consolas"/>
              </a:rPr>
              <a:t>.ppt</a:t>
            </a:r>
          </a:p>
          <a:p>
            <a:pPr lvl="0" indent="0" marL="0">
              <a:buNone/>
            </a:pPr>
            <a:r>
              <a:rPr sz="1520"/>
              <a:t>A small filesystem in a file: storages, streams, a FAT (File Allocation Table).</a:t>
            </a:r>
          </a:p>
          <a:p>
            <a:pPr lvl="0"/>
            <a:r>
              <a:rPr sz="1520">
                <a:solidFill>
                  <a:srgbClr val="1C2321"/>
                </a:solidFill>
                <a:latin typeface="Consolas"/>
              </a:rPr>
              <a:t>_VBA_PROJECT</a:t>
            </a:r>
            <a:r>
              <a:rPr sz="1520"/>
              <a:t>, </a:t>
            </a:r>
            <a:r>
              <a:rPr sz="1520">
                <a:solidFill>
                  <a:srgbClr val="1C2321"/>
                </a:solidFill>
                <a:latin typeface="Consolas"/>
              </a:rPr>
              <a:t>Macros</a:t>
            </a:r>
            <a:r>
              <a:rPr sz="1520"/>
              <a:t>, </a:t>
            </a:r>
            <a:r>
              <a:rPr sz="1520">
                <a:solidFill>
                  <a:srgbClr val="1C2321"/>
                </a:solidFill>
                <a:latin typeface="Consolas"/>
              </a:rPr>
              <a:t>PROJECT</a:t>
            </a:r>
          </a:p>
          <a:p>
            <a:pPr lvl="0"/>
            <a:r>
              <a:rPr sz="1520">
                <a:solidFill>
                  <a:srgbClr val="1C2321"/>
                </a:solidFill>
                <a:latin typeface="Consolas"/>
              </a:rPr>
              <a:t>ObjectPool</a:t>
            </a:r>
            <a:r>
              <a:rPr sz="1520"/>
              <a:t> — embedded objects</a:t>
            </a:r>
          </a:p>
          <a:p>
            <a:pPr lvl="0"/>
            <a:r>
              <a:rPr sz="1520">
                <a:solidFill>
                  <a:srgbClr val="1C2321"/>
                </a:solidFill>
                <a:latin typeface="Consolas"/>
              </a:rPr>
              <a:t>\x01Ole10Native</a:t>
            </a:r>
            <a:r>
              <a:rPr sz="1520"/>
              <a:t> — the Packager stream: an arbitrary file, with its original name, opened on double-click</a:t>
            </a:r>
          </a:p>
          <a:p>
            <a:pPr lvl="0" indent="0" marL="0">
              <a:buNone/>
            </a:pPr>
            <a:r>
              <a:rPr sz="1520" b="1"/>
              <a:t>Magic bytes worth finding anywhere</a:t>
            </a:r>
          </a:p>
          <a:p>
            <a:pPr lvl="0"/>
            <a:r>
              <a:rPr sz="1520">
                <a:solidFill>
                  <a:srgbClr val="1C2321"/>
                </a:solidFill>
                <a:latin typeface="Consolas"/>
              </a:rPr>
              <a:t>4D 5A</a:t>
            </a:r>
            <a:r>
              <a:rPr sz="1520"/>
              <a:t> — PE (Portable Executable) </a:t>
            </a:r>
            <a:r>
              <a:rPr b="1" sz="1140">
                <a:solidFill>
                  <a:srgbClr val="FFFFFF"/>
                </a:solidFill>
                <a:highlight>
                  <a:srgbClr val="B3402A"/>
                </a:highlight>
                <a:latin typeface="Segoe UI"/>
              </a:rPr>
              <a:t>HIGH</a:t>
            </a:r>
          </a:p>
          <a:p>
            <a:pPr lvl="0"/>
            <a:r>
              <a:rPr sz="1520">
                <a:solidFill>
                  <a:srgbClr val="1C2321"/>
                </a:solidFill>
                <a:latin typeface="Consolas"/>
              </a:rPr>
              <a:t>D0 CF 11 E0</a:t>
            </a:r>
            <a:r>
              <a:rPr sz="1520"/>
              <a:t> — OLE2 inside something else </a:t>
            </a:r>
            <a:r>
              <a:rPr b="1" sz="1140">
                <a:solidFill>
                  <a:srgbClr val="FFFFFF"/>
                </a:solidFill>
                <a:highlight>
                  <a:srgbClr val="B3402A"/>
                </a:highlight>
                <a:latin typeface="Segoe UI"/>
              </a:rPr>
              <a:t>HIGH</a:t>
            </a:r>
          </a:p>
          <a:p>
            <a:pPr lvl="0"/>
            <a:r>
              <a:rPr sz="1520">
                <a:solidFill>
                  <a:srgbClr val="1C2321"/>
                </a:solidFill>
                <a:latin typeface="Consolas"/>
              </a:rPr>
              <a:t>50 4B 03 04</a:t>
            </a:r>
            <a:r>
              <a:rPr sz="1520"/>
              <a:t> — nested ZIP / OOXML </a:t>
            </a:r>
            <a:r>
              <a:rPr b="1" sz="1140">
                <a:solidFill>
                  <a:srgbClr val="FFFFFF"/>
                </a:solidFill>
                <a:highlight>
                  <a:srgbClr val="B3402A"/>
                </a:highlight>
                <a:latin typeface="Segoe UI"/>
              </a:rPr>
              <a:t>HIGH</a:t>
            </a:r>
          </a:p>
          <a:p>
            <a:pPr lvl="0"/>
            <a:r>
              <a:rPr sz="1520">
                <a:solidFill>
                  <a:srgbClr val="1C2321"/>
                </a:solidFill>
                <a:latin typeface="Consolas"/>
              </a:rPr>
              <a:t>25 50 44 46</a:t>
            </a:r>
            <a:r>
              <a:rPr sz="1520"/>
              <a:t> — PDF inside a document </a:t>
            </a:r>
            <a:r>
              <a:rPr b="1" sz="1140">
                <a:solidFill>
                  <a:srgbClr val="FFFFFF"/>
                </a:solidFill>
                <a:highlight>
                  <a:srgbClr val="B3402A"/>
                </a:highlight>
                <a:latin typeface="Segoe UI"/>
              </a:rPr>
              <a:t>HIGH</a:t>
            </a:r>
          </a:p>
          <a:p>
            <a:pPr lvl="0"/>
            <a:r>
              <a:rPr sz="1520">
                <a:solidFill>
                  <a:srgbClr val="1C2321"/>
                </a:solidFill>
                <a:latin typeface="Consolas"/>
              </a:rPr>
              <a:t>FWS</a:t>
            </a:r>
            <a:r>
              <a:rPr sz="1520"/>
              <a:t> / </a:t>
            </a:r>
            <a:r>
              <a:rPr sz="1520">
                <a:solidFill>
                  <a:srgbClr val="1C2321"/>
                </a:solidFill>
                <a:latin typeface="Consolas"/>
              </a:rPr>
              <a:t>CWS</a:t>
            </a:r>
            <a:r>
              <a:rPr sz="1520"/>
              <a:t> — Flash </a:t>
            </a:r>
            <a:r>
              <a:rPr b="1" sz="1140">
                <a:solidFill>
                  <a:srgbClr val="FFFFFF"/>
                </a:solidFill>
                <a:highlight>
                  <a:srgbClr val="B3402A"/>
                </a:highlight>
                <a:latin typeface="Segoe UI"/>
              </a:rPr>
              <a:t>HIGH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Demonstration: it is already a ZIP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i="1" sz="1400">
                <a:solidFill>
                  <a:srgbClr val="5C6B67"/>
                </a:solidFill>
              </a:rPr>
              <a:t>A document from the machine in front of you, not a fixture</a:t>
            </a:r>
          </a:p>
          <a:p>
            <a:pPr marL="114300" indent="0">
              <a:lnSpc>
                <a:spcPct val="100000"/>
              </a:lnSpc>
              <a:buNone/>
            </a:pPr>
            <a:r>
              <a:rPr sz="1200">
                <a:solidFill>
                  <a:srgbClr val="1C2321"/>
                </a:solidFill>
                <a:latin typeface="Consolas"/>
              </a:rPr>
              <a:t>$ cp ~/Documents/report.docx /tmp/report.zip
$ unzip -l /tmp/report.zip | head -7
  Length      Date    Time    Name
---------  ---------- -----   ----
     1417  1980-01-01 00:00   [Content_Types].xml
      590  1980-01-01 00:00   _rels/.rels
    24911  1980-01-01 00:00   word/document.xml
     8365  1980-01-01 00:00   word/theme/theme1.xml
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Five families, one page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168400"/>
          <a:ext cx="8229600" cy="3416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7633"/>
                <a:gridCol w="4348005"/>
                <a:gridCol w="2563962"/>
              </a:tblGrid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 b="1"/>
                        <a:t>Family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 b="1"/>
                        <a:t>Mechanism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 b="1"/>
                        <a:t>Artifact it leaves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Macro code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VBA (Visual Basic for Applications) runs on open or on event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>
                          <a:solidFill>
                            <a:srgbClr val="1C2321"/>
                          </a:solidFill>
                          <a:latin typeface="Consolas"/>
                        </a:rPr>
                        <a:t>vbaProject.bin</a:t>
                      </a:r>
                      <a:r>
                        <a:rPr/>
                        <a:t>, </a:t>
                      </a:r>
                      <a:r>
                        <a:rPr>
                          <a:solidFill>
                            <a:srgbClr val="1C2321"/>
                          </a:solidFill>
                          <a:latin typeface="Consolas"/>
                        </a:rPr>
                        <a:t>Basic/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Embedded object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A second file carried inside the first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>
                          <a:solidFill>
                            <a:srgbClr val="1C2321"/>
                          </a:solidFill>
                          <a:latin typeface="Consolas"/>
                        </a:rPr>
                        <a:t>embeddings/</a:t>
                      </a:r>
                      <a:r>
                        <a:rPr/>
                        <a:t>, magic bytes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Remote fetch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Document reaches out when opened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external relationship targets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Reader features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The viewer’s own scripting and actions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>
                          <a:solidFill>
                            <a:srgbClr val="1C2321"/>
                          </a:solidFill>
                          <a:latin typeface="Consolas"/>
                        </a:rPr>
                        <a:t>/OpenAction</a:t>
                      </a:r>
                      <a:r>
                        <a:rPr/>
                        <a:t>, </a:t>
                      </a:r>
                      <a:r>
                        <a:rPr>
                          <a:solidFill>
                            <a:srgbClr val="1C2321"/>
                          </a:solidFill>
                          <a:latin typeface="Consolas"/>
                        </a:rPr>
                        <a:t>/JS</a:t>
                      </a:r>
                      <a:r>
                        <a:rPr/>
                        <a:t>, </a:t>
                      </a:r>
                      <a:r>
                        <a:rPr>
                          <a:solidFill>
                            <a:srgbClr val="1C2321"/>
                          </a:solidFill>
                          <a:latin typeface="Consolas"/>
                        </a:rPr>
                        <a:t>/Launch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Legacy container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Pre-XML formats with richer object models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OLE2 streams, </a:t>
                      </a:r>
                      <a:r>
                        <a:rPr>
                          <a:solidFill>
                            <a:srgbClr val="1C2321"/>
                          </a:solidFill>
                          <a:latin typeface="Consolas"/>
                        </a:rPr>
                        <a:t>Ole10Native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Five families, one page (cont.)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Everything that follows is one of these five wearing a different hat. </a:t>
            </a:r>
            <a:r>
              <a:rPr b="1"/>
              <a:t>The artifact column is the whole basis of detection</a:t>
            </a:r>
            <a:r>
              <a:rPr/>
              <a:t> — a sanitiser never sees intent, only structure.</a:t>
            </a:r>
          </a:p>
        </p:txBody>
      </p:sp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200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Demonstration: one fixture per family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i="1" sz="1400">
                <a:solidFill>
                  <a:srgbClr val="5C6B67"/>
                </a:solidFill>
              </a:rPr>
              <a:t>The whole demo set, and the single command that exposes each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790700"/>
          <a:ext cx="8229600" cy="279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2855"/>
                <a:gridCol w="1642855"/>
                <a:gridCol w="4943890"/>
              </a:tblGrid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 b="1"/>
                        <a:t>Fixture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 b="1"/>
                        <a:t>Family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 b="1"/>
                        <a:t>The one command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>
                          <a:solidFill>
                            <a:srgbClr val="1C2321"/>
                          </a:solidFill>
                          <a:latin typeface="Consolas"/>
                        </a:rPr>
                        <a:t>sample.docm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macro code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>
                          <a:solidFill>
                            <a:srgbClr val="1C2321"/>
                          </a:solidFill>
                          <a:latin typeface="Consolas"/>
                        </a:rPr>
                        <a:t>unzip -l sample.docm | grep vba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>
                          <a:solidFill>
                            <a:srgbClr val="1C2321"/>
                          </a:solidFill>
                          <a:latin typeface="Consolas"/>
                        </a:rPr>
                        <a:t>carrier.docx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embedded object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>
                          <a:solidFill>
                            <a:srgbClr val="1C2321"/>
                          </a:solidFill>
                          <a:latin typeface="Consolas"/>
                        </a:rPr>
                        <a:t>unzip -p carrier.docx word/embeddings/o1.bin | file -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>
                          <a:solidFill>
                            <a:srgbClr val="1C2321"/>
                          </a:solidFill>
                          <a:latin typeface="Consolas"/>
                        </a:rPr>
                        <a:t>invite.docx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remote fetch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>
                          <a:solidFill>
                            <a:srgbClr val="1C2321"/>
                          </a:solidFill>
                          <a:latin typeface="Consolas"/>
                        </a:rPr>
                        <a:t>unzip -p invite.docx word/_rels/settings.xml.rels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>
                          <a:solidFill>
                            <a:srgbClr val="1C2321"/>
                          </a:solidFill>
                          <a:latin typeface="Consolas"/>
                        </a:rPr>
                        <a:t>actions.pdf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reader features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>
                          <a:solidFill>
                            <a:srgbClr val="1C2321"/>
                          </a:solidFill>
                          <a:latin typeface="Consolas"/>
                        </a:rPr>
                        <a:t>pdfid.py actions.pdf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>
                          <a:solidFill>
                            <a:srgbClr val="1C2321"/>
                          </a:solidFill>
                          <a:latin typeface="Consolas"/>
                        </a:rPr>
                        <a:t>invoice.doc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legacy container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>
                          <a:solidFill>
                            <a:srgbClr val="1C2321"/>
                          </a:solidFill>
                          <a:latin typeface="Consolas"/>
                        </a:rPr>
                        <a:t>oledump.py invoice.doc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>
                          <a:solidFill>
                            <a:srgbClr val="1C2321"/>
                          </a:solidFill>
                          <a:latin typeface="Consolas"/>
                        </a:rPr>
                        <a:t>clean.docx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—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the control. Every demo set needs one.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Demonstration: one fixture per family (cont.)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685800">
              <a:buNone/>
            </a:pPr>
            <a:r>
              <a:rPr b="1" sz="1500">
                <a:solidFill>
                  <a:srgbClr val="0E7C7B"/>
                </a:solidFill>
              </a:rPr>
              <a:t>These are fixtures, not samples</a:t>
            </a:r>
          </a:p>
          <a:p>
            <a:pPr lvl="0" indent="0" marL="685800">
              <a:buNone/>
            </a:pPr>
            <a:r>
              <a:rPr sz="1400"/>
              <a:t>Nothing here is live malware, and it does not need to be. Every macro body is a </a:t>
            </a:r>
            <a:r>
              <a:rPr sz="1400">
                <a:solidFill>
                  <a:srgbClr val="1C2321"/>
                </a:solidFill>
                <a:latin typeface="Consolas"/>
              </a:rPr>
              <a:t>MsgBox</a:t>
            </a:r>
            <a:r>
              <a:rPr sz="1400"/>
              <a:t>, every remote target is loopback, and the carried “executable” is a valid PE header followed by nothing. </a:t>
            </a:r>
            <a:r>
              <a:rPr sz="1400" b="1"/>
              <a:t>A sanitiser never sees intent</a:t>
            </a:r>
            <a:r>
              <a:rPr sz="1400"/>
              <a:t> — so a fixture that only has the structure exercises every path the real thing would.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Toilet Duck">
      <a:dk1>
        <a:srgbClr val="1C2321"/>
      </a:dk1>
      <a:lt1>
        <a:srgbClr val="FFFFFF"/>
      </a:lt1>
      <a:dk2>
        <a:srgbClr val="1C2321"/>
      </a:dk2>
      <a:lt2>
        <a:srgbClr val="F5F7F6"/>
      </a:lt2>
      <a:accent1>
        <a:srgbClr val="0E7C7B"/>
      </a:accent1>
      <a:accent2>
        <a:srgbClr val="B3402A"/>
      </a:accent2>
      <a:accent3>
        <a:srgbClr val="5C6B67"/>
      </a:accent3>
      <a:accent4>
        <a:srgbClr val="C9D2CF"/>
      </a:accent4>
      <a:accent5>
        <a:srgbClr val="EDF1F0"/>
      </a:accent5>
      <a:accent6>
        <a:srgbClr val="F5F7F6"/>
      </a:accent6>
      <a:hlink>
        <a:srgbClr val="0E7C7B"/>
      </a:hlink>
      <a:folHlink>
        <a:srgbClr val="5C6B67"/>
      </a:folHlink>
    </a:clrScheme>
    <a:fontScheme name="Office">
      <a:majorFont>
        <a:latin typeface="Segoe U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egoe U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Everything Stays Local</dc:title>
  <dc:creator/>
  <cp:keywords/>
  <dcterms:created xsi:type="dcterms:W3CDTF">2026-08-24T18:45:26Z</dcterms:created>
  <dcterms:modified xsi:type="dcterms:W3CDTF">2026-08-24T18:45:26Z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ate">
    <vt:lpwstr>August 2026</vt:lpwstr>
  </property>
  <property fmtid="{D5CDD505-2E9C-101B-9397-08002B2CF9AE}" pid="3" name="subtitle">
    <vt:lpwstr>Document malware, and sanitising it</vt:lpwstr>
  </property>
</Properties>
</file>